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59" r:id="rId2"/>
    <p:sldId id="287" r:id="rId3"/>
    <p:sldId id="288" r:id="rId4"/>
    <p:sldId id="289" r:id="rId5"/>
    <p:sldId id="258" r:id="rId6"/>
    <p:sldId id="260" r:id="rId7"/>
    <p:sldId id="261" r:id="rId8"/>
    <p:sldId id="262" r:id="rId9"/>
    <p:sldId id="263" r:id="rId10"/>
    <p:sldId id="264" r:id="rId11"/>
    <p:sldId id="266" r:id="rId12"/>
    <p:sldId id="270" r:id="rId13"/>
    <p:sldId id="267" r:id="rId14"/>
    <p:sldId id="274" r:id="rId15"/>
    <p:sldId id="290" r:id="rId16"/>
    <p:sldId id="275" r:id="rId17"/>
    <p:sldId id="276" r:id="rId18"/>
    <p:sldId id="293" r:id="rId19"/>
    <p:sldId id="277" r:id="rId20"/>
    <p:sldId id="278" r:id="rId21"/>
    <p:sldId id="279" r:id="rId22"/>
    <p:sldId id="280" r:id="rId23"/>
    <p:sldId id="281" r:id="rId24"/>
    <p:sldId id="282" r:id="rId25"/>
    <p:sldId id="283" r:id="rId26"/>
    <p:sldId id="284" r:id="rId27"/>
    <p:sldId id="285" r:id="rId28"/>
    <p:sldId id="291" r:id="rId29"/>
    <p:sldId id="29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66FF33"/>
    <a:srgbClr val="FF0066"/>
    <a:srgbClr val="FFFF00"/>
    <a:srgbClr val="FF9966"/>
    <a:srgbClr val="990033"/>
    <a:srgbClr val="66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4261" autoAdjust="0"/>
    <p:restoredTop sz="93190" autoAdjust="0"/>
  </p:normalViewPr>
  <p:slideViewPr>
    <p:cSldViewPr>
      <p:cViewPr varScale="1">
        <p:scale>
          <a:sx n="56" d="100"/>
          <a:sy n="56" d="100"/>
        </p:scale>
        <p:origin x="2106" y="72"/>
      </p:cViewPr>
      <p:guideLst>
        <p:guide orient="horz" pos="2160"/>
        <p:guide pos="2880"/>
      </p:guideLst>
    </p:cSldViewPr>
  </p:slideViewPr>
  <p:outlineViewPr>
    <p:cViewPr>
      <p:scale>
        <a:sx n="33" d="100"/>
        <a:sy n="33" d="100"/>
      </p:scale>
      <p:origin x="246" y="88770"/>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1C49A0D-B189-4828-A2B4-35CBEF22A8A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C49A0D-B189-4828-A2B4-35CBEF22A8A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68E62-405D-45E7-AC00-B17065646C91}" type="slidenum">
              <a:rPr lang="en-US"/>
              <a:pPr/>
              <a:t>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sz="2800">
                <a:ea typeface="Arial Unicode MS" pitchFamily="34" charset="-128"/>
                <a:cs typeface="Arial Unicode MS" pitchFamily="34" charset="-128"/>
              </a:rPr>
              <a:t>                                                </a:t>
            </a:r>
            <a:r>
              <a:rPr lang="en-US" sz="4000">
                <a:ea typeface="Arial Unicode MS" pitchFamily="34" charset="-128"/>
                <a:cs typeface="Arial Unicode MS" pitchFamily="34" charset="-128"/>
              </a:rPr>
              <a:t>THE THREE DOSHAS AND FIVE ELEMENTS FROM WHICH AYURVEDA IS COMPOSED.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C49A0D-B189-4828-A2B4-35CBEF22A8A2}"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934200"/>
            <a:chOff x="0" y="0"/>
            <a:chExt cx="5760" cy="4368"/>
          </a:xfrm>
        </p:grpSpPr>
        <p:sp>
          <p:nvSpPr>
            <p:cNvPr id="512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512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2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2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2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2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2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3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3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513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513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513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513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513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513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513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3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514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43" name="Rectangle 23"/>
          <p:cNvSpPr>
            <a:spLocks noGrp="1" noChangeArrowheads="1"/>
          </p:cNvSpPr>
          <p:nvPr>
            <p:ph type="dt" sz="quarter" idx="2"/>
          </p:nvPr>
        </p:nvSpPr>
        <p:spPr/>
        <p:txBody>
          <a:bodyPr/>
          <a:lstStyle>
            <a:lvl1pPr>
              <a:defRPr/>
            </a:lvl1pPr>
          </a:lstStyle>
          <a:p>
            <a:endParaRPr lang="en-US"/>
          </a:p>
        </p:txBody>
      </p:sp>
      <p:sp>
        <p:nvSpPr>
          <p:cNvPr id="5144" name="Rectangle 24"/>
          <p:cNvSpPr>
            <a:spLocks noGrp="1" noChangeArrowheads="1"/>
          </p:cNvSpPr>
          <p:nvPr>
            <p:ph type="ftr" sz="quarter" idx="3"/>
          </p:nvPr>
        </p:nvSpPr>
        <p:spPr/>
        <p:txBody>
          <a:bodyPr/>
          <a:lstStyle>
            <a:lvl1pPr>
              <a:defRPr/>
            </a:lvl1pPr>
          </a:lstStyle>
          <a:p>
            <a:endParaRPr lang="en-US"/>
          </a:p>
        </p:txBody>
      </p:sp>
      <p:sp>
        <p:nvSpPr>
          <p:cNvPr id="5145" name="Rectangle 25"/>
          <p:cNvSpPr>
            <a:spLocks noGrp="1" noChangeArrowheads="1"/>
          </p:cNvSpPr>
          <p:nvPr>
            <p:ph type="sldNum" sz="quarter" idx="4"/>
          </p:nvPr>
        </p:nvSpPr>
        <p:spPr/>
        <p:txBody>
          <a:bodyPr/>
          <a:lstStyle>
            <a:lvl1pPr>
              <a:defRPr/>
            </a:lvl1pPr>
          </a:lstStyle>
          <a:p>
            <a:fld id="{BE29574F-F56F-468D-8637-9C5CF5CA6ECA}"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B38A51-0B3F-4F54-B3D9-241A5B8ED186}"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94B70B-26CD-4826-A350-D6840EE22EC7}"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7B2587-A2A9-422F-B388-D0906B18BA67}"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9F53F-5AB8-4B94-A630-F3F0042651C4}"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17E551-C9FC-4D75-8C00-FF2285BF356C}"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C0ADFE3-BF61-4711-B3D6-E186A3004892}"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482AA3-C56E-4EBD-88FF-A53C6468F24F}"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DBED00-1894-4246-A58A-2DE398AED141}"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936E61-82EA-4CEC-9325-726A5813835A}" type="slidenum">
              <a:rPr lang="en-US"/>
              <a:pPr/>
              <a:t>‹#›</a:t>
            </a:fld>
            <a:endParaRPr lang="en-US"/>
          </a:p>
        </p:txBody>
      </p:sp>
    </p:spTree>
  </p:cSld>
  <p:clrMapOvr>
    <a:masterClrMapping/>
  </p:clrMapOvr>
  <p:transition spd="med">
    <p:fade thruBlk="1"/>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3F65A1-506E-4559-89B0-F7C25BB43E35}" type="slidenum">
              <a:rPr lang="en-US"/>
              <a:pPr/>
              <a:t>‹#›</a:t>
            </a:fld>
            <a:endParaRPr lang="en-US"/>
          </a:p>
        </p:txBody>
      </p:sp>
    </p:spTree>
  </p:cSld>
  <p:clrMapOvr>
    <a:masterClrMapping/>
  </p:clrMapOvr>
  <p:transition spd="med">
    <p:fade thruBlk="1"/>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410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0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0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0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0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410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410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41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41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41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411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411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411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41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73F5DAF1-77D9-4C61-990D-45B837CBD16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thruBlk="1"/>
    <p:sndAc>
      <p:stSnd>
        <p:snd r:embed="rId13" name="camera.wav"/>
      </p:stSnd>
    </p:sndAc>
  </p:transition>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ndex.php?title=Fear_possession&amp;action=edit&amp;redlink=1" TargetMode="External"/><Relationship Id="rId13" Type="http://schemas.openxmlformats.org/officeDocument/2006/relationships/hyperlink" Target="http://en.wikipedia.org/wiki/Immunity_(medical)" TargetMode="External"/><Relationship Id="rId3" Type="http://schemas.openxmlformats.org/officeDocument/2006/relationships/image" Target="../media/image1.jpeg"/><Relationship Id="rId7" Type="http://schemas.openxmlformats.org/officeDocument/2006/relationships/hyperlink" Target="http://en.wikipedia.org/w/index.php?title=%C5%9A%C4%81l%C4%81kya_tantra&amp;action=edit&amp;redlink=1" TargetMode="External"/><Relationship Id="rId12" Type="http://schemas.openxmlformats.org/officeDocument/2006/relationships/hyperlink" Target="http://en.wikipedia.org/wiki/Agada"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en.wikipedia.org/wiki/Surgery" TargetMode="External"/><Relationship Id="rId11" Type="http://schemas.openxmlformats.org/officeDocument/2006/relationships/hyperlink" Target="http://en.wikipedia.org/wiki/Toxicology" TargetMode="External"/><Relationship Id="rId5" Type="http://schemas.openxmlformats.org/officeDocument/2006/relationships/hyperlink" Target="http://en.wikipedia.org/wiki/Paediatrics" TargetMode="External"/><Relationship Id="rId15" Type="http://schemas.openxmlformats.org/officeDocument/2006/relationships/hyperlink" Target="http://en.wikipedia.org/wiki/Rasayana" TargetMode="External"/><Relationship Id="rId10" Type="http://schemas.openxmlformats.org/officeDocument/2006/relationships/hyperlink" Target="http://en.wikipedia.org/w/index.php?title=VIDY%C4%80&amp;action=edit&amp;redlink=1" TargetMode="External"/><Relationship Id="rId4" Type="http://schemas.openxmlformats.org/officeDocument/2006/relationships/hyperlink" Target="http://en.wikipedia.org/wiki/Medicine" TargetMode="External"/><Relationship Id="rId9" Type="http://schemas.openxmlformats.org/officeDocument/2006/relationships/hyperlink" Target="http://en.wikipedia.org/wiki/Bh%C5%ABta" TargetMode="External"/><Relationship Id="rId14" Type="http://schemas.openxmlformats.org/officeDocument/2006/relationships/hyperlink" Target="http://en.wikipedia.org/wiki/Rejuven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en.wikipedia.org/wiki/Sushruta"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Gallstone" TargetMode="External"/><Relationship Id="rId13" Type="http://schemas.openxmlformats.org/officeDocument/2006/relationships/hyperlink" Target="http://en.wikipedia.org/wiki/Copper_sulfate" TargetMode="External"/><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hyperlink" Target="http://en.wikipedia.org/wiki/Bone" TargetMode="External"/><Relationship Id="rId12" Type="http://schemas.openxmlformats.org/officeDocument/2006/relationships/hyperlink" Target="http://en.wikipedia.org/wiki/Lead" TargetMode="External"/><Relationship Id="rId17" Type="http://schemas.openxmlformats.org/officeDocument/2006/relationships/image" Target="../media/image15.jpeg"/><Relationship Id="rId2" Type="http://schemas.openxmlformats.org/officeDocument/2006/relationships/audio" Target="../media/audio1.wav"/><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en.wikipedia.org/wiki/Milk" TargetMode="External"/><Relationship Id="rId11" Type="http://schemas.openxmlformats.org/officeDocument/2006/relationships/hyperlink" Target="http://en.wikipedia.org/wiki/Arsenic" TargetMode="External"/><Relationship Id="rId5" Type="http://schemas.openxmlformats.org/officeDocument/2006/relationships/hyperlink" Target="http://en.wikipedia.org/wiki/Cinnamon" TargetMode="External"/><Relationship Id="rId15" Type="http://schemas.openxmlformats.org/officeDocument/2006/relationships/hyperlink" Target="http://en.wikipedia.org/wiki/Rasa_shastra" TargetMode="External"/><Relationship Id="rId10" Type="http://schemas.openxmlformats.org/officeDocument/2006/relationships/hyperlink" Target="http://en.wikipedia.org/wiki/Sulfur" TargetMode="External"/><Relationship Id="rId4" Type="http://schemas.openxmlformats.org/officeDocument/2006/relationships/hyperlink" Target="http://en.wikipedia.org/wiki/Cardamom" TargetMode="External"/><Relationship Id="rId9" Type="http://schemas.openxmlformats.org/officeDocument/2006/relationships/hyperlink" Target="http://en.wikipedia.org/wiki/Mineral" TargetMode="External"/><Relationship Id="rId14" Type="http://schemas.openxmlformats.org/officeDocument/2006/relationships/hyperlink" Target="http://en.wikipedia.org/wiki/Gol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en.wikipedia.org/wiki/Devanagar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hyperlink" Target="http://www.icmrindia.org/casestudies/catalogue/Marketing/Repositioning%20Dabur.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jpeg"/><Relationship Id="rId7"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jpeg"/><Relationship Id="rId7"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Common_Era" TargetMode="External"/><Relationship Id="rId3" Type="http://schemas.openxmlformats.org/officeDocument/2006/relationships/image" Target="../media/image1.jpeg"/><Relationship Id="rId7" Type="http://schemas.openxmlformats.org/officeDocument/2006/relationships/hyperlink" Target="http://en.wikipedia.org/wiki/Atharvaveda"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en.wikipedia.org/wiki/Om_mani_padme_hum" TargetMode="External"/><Relationship Id="rId5" Type="http://schemas.openxmlformats.org/officeDocument/2006/relationships/hyperlink" Target="http://en.wikipedia.org/wiki/Mantra" TargetMode="External"/><Relationship Id="rId10" Type="http://schemas.openxmlformats.org/officeDocument/2006/relationships/hyperlink" Target="http://en.wikipedia.org/wiki/Religion" TargetMode="External"/><Relationship Id="rId4" Type="http://schemas.openxmlformats.org/officeDocument/2006/relationships/image" Target="../media/image5.png"/><Relationship Id="rId9" Type="http://schemas.openxmlformats.org/officeDocument/2006/relationships/hyperlink" Target="http://en.wikipedia.org/wiki/Ved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en.wikipedia.org/wiki/V%C4%81yu" TargetMode="External"/><Relationship Id="rId4" Type="http://schemas.openxmlformats.org/officeDocument/2006/relationships/hyperlink" Target="http://en.wikipedia.org/wiki/Humoris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Yoga" TargetMode="External"/><Relationship Id="rId3" Type="http://schemas.openxmlformats.org/officeDocument/2006/relationships/image" Target="../media/image1.jpeg"/><Relationship Id="rId7" Type="http://schemas.openxmlformats.org/officeDocument/2006/relationships/hyperlink" Target="http://en.wikipedia.org/wiki/Ayurveda"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en.wikipedia.org/wiki/Excretion" TargetMode="External"/><Relationship Id="rId11" Type="http://schemas.openxmlformats.org/officeDocument/2006/relationships/hyperlink" Target="http://en.wikipedia.org/w/index.php?title=Pa%C3%B1cakarma&amp;action=edit&amp;redlink=1" TargetMode="External"/><Relationship Id="rId5" Type="http://schemas.openxmlformats.org/officeDocument/2006/relationships/hyperlink" Target="http://en.wikipedia.org/wiki/Digestion" TargetMode="External"/><Relationship Id="rId10" Type="http://schemas.openxmlformats.org/officeDocument/2006/relationships/hyperlink" Target="http://en.wikipedia.org/wiki/Massage" TargetMode="External"/><Relationship Id="rId4" Type="http://schemas.openxmlformats.org/officeDocument/2006/relationships/hyperlink" Target="http://en.wikipedia.org/wiki/Metabolism" TargetMode="External"/><Relationship Id="rId9" Type="http://schemas.openxmlformats.org/officeDocument/2006/relationships/hyperlink" Target="http://en.wikipedia.org/wiki/Medi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dirty="0"/>
          </a:p>
        </p:txBody>
      </p:sp>
      <p:sp>
        <p:nvSpPr>
          <p:cNvPr id="9219" name="Rectangle 3"/>
          <p:cNvSpPr>
            <a:spLocks noGrp="1" noChangeArrowheads="1"/>
          </p:cNvSpPr>
          <p:nvPr>
            <p:ph type="body" idx="1"/>
          </p:nvPr>
        </p:nvSpPr>
        <p:spPr/>
        <p:txBody>
          <a:bodyPr/>
          <a:lstStyle/>
          <a:p>
            <a:endParaRPr lang="en-US"/>
          </a:p>
        </p:txBody>
      </p:sp>
      <p:pic>
        <p:nvPicPr>
          <p:cNvPr id="9220" name="Picture 4" descr="26"/>
          <p:cNvPicPr>
            <a:picLocks noChangeAspect="1" noChangeArrowheads="1"/>
          </p:cNvPicPr>
          <p:nvPr/>
        </p:nvPicPr>
        <p:blipFill>
          <a:blip r:embed="rId4"/>
          <a:srcRect/>
          <a:stretch>
            <a:fillRect/>
          </a:stretch>
        </p:blipFill>
        <p:spPr bwMode="auto">
          <a:xfrm>
            <a:off x="0" y="-76200"/>
            <a:ext cx="9144000" cy="6934200"/>
          </a:xfrm>
          <a:prstGeom prst="rect">
            <a:avLst/>
          </a:prstGeom>
          <a:noFill/>
        </p:spPr>
      </p:pic>
      <p:sp>
        <p:nvSpPr>
          <p:cNvPr id="9221" name="WordArt 5"/>
          <p:cNvSpPr>
            <a:spLocks noChangeArrowheads="1" noChangeShapeType="1" noTextEdit="1"/>
          </p:cNvSpPr>
          <p:nvPr/>
        </p:nvSpPr>
        <p:spPr bwMode="auto">
          <a:xfrm>
            <a:off x="1219200" y="685800"/>
            <a:ext cx="6858000" cy="1524000"/>
          </a:xfrm>
          <a:prstGeom prst="rect">
            <a:avLst/>
          </a:prstGeom>
        </p:spPr>
        <p:txBody>
          <a:bodyPr wrap="none" fromWordArt="1">
            <a:prstTxWarp prst="textPlain">
              <a:avLst>
                <a:gd name="adj" fmla="val 50000"/>
              </a:avLst>
            </a:prstTxWarp>
          </a:bodyPr>
          <a:lstStyle/>
          <a:p>
            <a:pPr algn="ctr"/>
            <a:endParaRPr lang="en-US" sz="32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Old English Text MT"/>
            </a:endParaRPr>
          </a:p>
        </p:txBody>
      </p:sp>
      <p:sp>
        <p:nvSpPr>
          <p:cNvPr id="9223" name="WordArt 7" descr="White marble"/>
          <p:cNvSpPr>
            <a:spLocks noChangeArrowheads="1" noChangeShapeType="1" noTextEdit="1"/>
          </p:cNvSpPr>
          <p:nvPr/>
        </p:nvSpPr>
        <p:spPr bwMode="auto">
          <a:xfrm>
            <a:off x="3886200" y="4343400"/>
            <a:ext cx="4953000" cy="1371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dirty="0">
                <a:latin typeface="Arial" panose="020B0604020202020204" pitchFamily="34" charset="0"/>
                <a:cs typeface="Arial" panose="020B0604020202020204" pitchFamily="34" charset="0"/>
              </a:rPr>
              <a:t>Associate Professor &amp; Head</a:t>
            </a:r>
          </a:p>
          <a:p>
            <a:pPr algn="ctr"/>
            <a:r>
              <a:rPr lang="en-US" sz="3600" dirty="0">
                <a:latin typeface="Arial" panose="020B0604020202020204" pitchFamily="34" charset="0"/>
                <a:cs typeface="Arial" panose="020B0604020202020204" pitchFamily="34" charset="0"/>
              </a:rPr>
              <a:t>School of Management</a:t>
            </a:r>
          </a:p>
          <a:p>
            <a:pPr algn="ctr"/>
            <a:r>
              <a:rPr lang="en-US" sz="3600" dirty="0">
                <a:latin typeface="Arial" panose="020B0604020202020204" pitchFamily="34" charset="0"/>
                <a:cs typeface="Arial" panose="020B0604020202020204" pitchFamily="34" charset="0"/>
              </a:rPr>
              <a:t>Gangadhar </a:t>
            </a:r>
            <a:r>
              <a:rPr lang="en-US" sz="3600" dirty="0" err="1">
                <a:latin typeface="Arial" panose="020B0604020202020204" pitchFamily="34" charset="0"/>
                <a:cs typeface="Arial" panose="020B0604020202020204" pitchFamily="34" charset="0"/>
              </a:rPr>
              <a:t>Meher</a:t>
            </a:r>
            <a:r>
              <a:rPr lang="en-US" sz="3600">
                <a:latin typeface="Arial" panose="020B0604020202020204" pitchFamily="34" charset="0"/>
                <a:cs typeface="Arial" panose="020B0604020202020204" pitchFamily="34" charset="0"/>
              </a:rPr>
              <a:t> University</a:t>
            </a:r>
            <a:endParaRPr lang="en-US" sz="3600" dirty="0">
              <a:latin typeface="Arial" panose="020B0604020202020204" pitchFamily="34" charset="0"/>
              <a:cs typeface="Arial" panose="020B0604020202020204" pitchFamily="34" charset="0"/>
            </a:endParaRPr>
          </a:p>
        </p:txBody>
      </p:sp>
      <p:pic>
        <p:nvPicPr>
          <p:cNvPr id="9226" name="Picture 10"/>
          <p:cNvPicPr>
            <a:picLocks noChangeAspect="1" noChangeArrowheads="1"/>
          </p:cNvPicPr>
          <p:nvPr/>
        </p:nvPicPr>
        <p:blipFill>
          <a:blip r:embed="rId5"/>
          <a:srcRect/>
          <a:stretch>
            <a:fillRect/>
          </a:stretch>
        </p:blipFill>
        <p:spPr bwMode="auto">
          <a:xfrm>
            <a:off x="0" y="-152399"/>
            <a:ext cx="9144000" cy="2514600"/>
          </a:xfrm>
          <a:prstGeom prst="rect">
            <a:avLst/>
          </a:prstGeom>
          <a:noFill/>
          <a:ln w="9525">
            <a:noFill/>
            <a:miter lim="800000"/>
            <a:headEnd/>
            <a:tailEnd/>
          </a:ln>
          <a:effectLst/>
        </p:spPr>
      </p:pic>
    </p:spTree>
  </p:cSld>
  <p:clrMapOvr>
    <a:masterClrMapping/>
  </p:clrMapOvr>
  <p:transition spd="med">
    <p:fade thruBlk="1"/>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plus(in)">
                                      <p:cBhvr>
                                        <p:cTn id="11"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solidFill>
                <a:srgbClr val="FFFF00"/>
              </a:solidFill>
            </a:endParaRPr>
          </a:p>
        </p:txBody>
      </p:sp>
      <p:sp>
        <p:nvSpPr>
          <p:cNvPr id="15363" name="Rectangle 3"/>
          <p:cNvSpPr>
            <a:spLocks noGrp="1" noChangeArrowheads="1"/>
          </p:cNvSpPr>
          <p:nvPr>
            <p:ph type="body" idx="1"/>
          </p:nvPr>
        </p:nvSpPr>
        <p:spPr/>
        <p:txBody>
          <a:bodyPr/>
          <a:lstStyle/>
          <a:p>
            <a:endParaRPr lang="en-US">
              <a:solidFill>
                <a:srgbClr val="FFFF00"/>
              </a:solidFill>
            </a:endParaRPr>
          </a:p>
        </p:txBody>
      </p:sp>
      <p:pic>
        <p:nvPicPr>
          <p:cNvPr id="15364" name="Picture 4"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15365" name="Rectangle 5"/>
          <p:cNvSpPr>
            <a:spLocks noChangeArrowheads="1"/>
          </p:cNvSpPr>
          <p:nvPr/>
        </p:nvSpPr>
        <p:spPr bwMode="auto">
          <a:xfrm>
            <a:off x="914400" y="212725"/>
            <a:ext cx="7772400" cy="6070600"/>
          </a:xfrm>
          <a:prstGeom prst="rect">
            <a:avLst/>
          </a:prstGeom>
          <a:noFill/>
          <a:ln w="9525">
            <a:noFill/>
            <a:miter lim="800000"/>
            <a:headEnd/>
            <a:tailEnd/>
          </a:ln>
          <a:effectLst/>
        </p:spPr>
        <p:txBody>
          <a:bodyPr anchor="ctr">
            <a:spAutoFit/>
          </a:bodyPr>
          <a:lstStyle/>
          <a:p>
            <a:pPr algn="ctr">
              <a:buFont typeface="Wingdings" pitchFamily="2" charset="2"/>
              <a:buChar char="v"/>
            </a:pPr>
            <a:r>
              <a:rPr lang="en-US" sz="2800" dirty="0">
                <a:solidFill>
                  <a:srgbClr val="FFFF00"/>
                </a:solidFill>
              </a:rPr>
              <a:t>“The science of eight components"  a classification that became canonical for </a:t>
            </a:r>
            <a:r>
              <a:rPr lang="en-US" sz="2800" dirty="0" err="1">
                <a:solidFill>
                  <a:srgbClr val="FFFF00"/>
                </a:solidFill>
              </a:rPr>
              <a:t>ayurveda</a:t>
            </a:r>
            <a:r>
              <a:rPr lang="en-US" sz="2800" dirty="0">
                <a:solidFill>
                  <a:srgbClr val="FFFF00"/>
                </a:solidFill>
              </a:rPr>
              <a:t>. They are</a:t>
            </a:r>
          </a:p>
          <a:p>
            <a:pPr algn="ctr">
              <a:buFont typeface="Wingdings" pitchFamily="2" charset="2"/>
              <a:buChar char="Ø"/>
            </a:pPr>
            <a:r>
              <a:rPr lang="en-US" sz="2800" dirty="0">
                <a:solidFill>
                  <a:srgbClr val="FFFF00"/>
                </a:solidFill>
              </a:rPr>
              <a:t>Internal </a:t>
            </a:r>
            <a:r>
              <a:rPr lang="en-US" sz="2800" dirty="0">
                <a:solidFill>
                  <a:srgbClr val="FFFF00"/>
                </a:solidFill>
                <a:hlinkClick r:id="rId4" tooltip="Medicine"/>
              </a:rPr>
              <a:t>medicine</a:t>
            </a:r>
            <a:r>
              <a:rPr lang="en-US" sz="2800" dirty="0">
                <a:solidFill>
                  <a:srgbClr val="FFFF00"/>
                </a:solidFill>
              </a:rPr>
              <a:t> (</a:t>
            </a:r>
            <a:r>
              <a:rPr lang="en-US" sz="2800" i="1" dirty="0" err="1">
                <a:solidFill>
                  <a:srgbClr val="FFFF00"/>
                </a:solidFill>
              </a:rPr>
              <a:t>Kāya-cikitsā</a:t>
            </a:r>
            <a:r>
              <a:rPr lang="en-US" sz="2800" dirty="0">
                <a:solidFill>
                  <a:srgbClr val="FFFF00"/>
                </a:solidFill>
              </a:rPr>
              <a:t>)</a:t>
            </a:r>
          </a:p>
          <a:p>
            <a:pPr algn="ctr">
              <a:buFont typeface="Wingdings" pitchFamily="2" charset="2"/>
              <a:buChar char="Ø"/>
            </a:pPr>
            <a:r>
              <a:rPr lang="en-US" sz="2800" dirty="0" err="1">
                <a:solidFill>
                  <a:srgbClr val="FFFF00"/>
                </a:solidFill>
                <a:hlinkClick r:id="rId5" tooltip="Paediatrics"/>
              </a:rPr>
              <a:t>Paediatrics</a:t>
            </a:r>
            <a:r>
              <a:rPr lang="en-US" sz="2800" dirty="0">
                <a:solidFill>
                  <a:srgbClr val="FFFF00"/>
                </a:solidFill>
              </a:rPr>
              <a:t> (</a:t>
            </a:r>
            <a:r>
              <a:rPr lang="en-US" sz="2800" i="1" dirty="0" err="1">
                <a:solidFill>
                  <a:srgbClr val="FFFF00"/>
                </a:solidFill>
              </a:rPr>
              <a:t>Kaumārabhṛtyam</a:t>
            </a:r>
            <a:r>
              <a:rPr lang="en-US" sz="2800" dirty="0">
                <a:solidFill>
                  <a:srgbClr val="FFFF00"/>
                </a:solidFill>
              </a:rPr>
              <a:t>)</a:t>
            </a:r>
          </a:p>
          <a:p>
            <a:pPr algn="ctr">
              <a:buFont typeface="Wingdings" pitchFamily="2" charset="2"/>
              <a:buChar char="Ø"/>
            </a:pPr>
            <a:r>
              <a:rPr lang="en-US" sz="2800" dirty="0">
                <a:solidFill>
                  <a:srgbClr val="FFFF00"/>
                </a:solidFill>
                <a:hlinkClick r:id="rId6" tooltip="Surgery"/>
              </a:rPr>
              <a:t>Surgery</a:t>
            </a:r>
            <a:r>
              <a:rPr lang="en-US" sz="2800" dirty="0">
                <a:solidFill>
                  <a:srgbClr val="FFFF00"/>
                </a:solidFill>
              </a:rPr>
              <a:t> (</a:t>
            </a:r>
            <a:r>
              <a:rPr lang="en-US" sz="2800" i="1" dirty="0" err="1">
                <a:solidFill>
                  <a:srgbClr val="FFFF00"/>
                </a:solidFill>
              </a:rPr>
              <a:t>Śalya-cikitsā</a:t>
            </a:r>
            <a:r>
              <a:rPr lang="en-US" sz="2800" dirty="0">
                <a:solidFill>
                  <a:srgbClr val="FFFF00"/>
                </a:solidFill>
              </a:rPr>
              <a:t>)</a:t>
            </a:r>
          </a:p>
          <a:p>
            <a:pPr algn="ctr">
              <a:buFont typeface="Wingdings" pitchFamily="2" charset="2"/>
              <a:buChar char="Ø"/>
            </a:pPr>
            <a:r>
              <a:rPr lang="en-US" sz="2800" dirty="0">
                <a:solidFill>
                  <a:srgbClr val="FFFF00"/>
                </a:solidFill>
              </a:rPr>
              <a:t>Eye and ENT (</a:t>
            </a:r>
            <a:r>
              <a:rPr lang="en-US" sz="2800" dirty="0" err="1">
                <a:solidFill>
                  <a:srgbClr val="FFFF00"/>
                </a:solidFill>
                <a:hlinkClick r:id="rId7" tooltip="Śālākya tantra (page does not exist)"/>
              </a:rPr>
              <a:t>Śālākya</a:t>
            </a:r>
            <a:r>
              <a:rPr lang="en-US" sz="2800" dirty="0">
                <a:solidFill>
                  <a:srgbClr val="FFFF00"/>
                </a:solidFill>
                <a:hlinkClick r:id="rId7" tooltip="Śālākya tantra (page does not exist)"/>
              </a:rPr>
              <a:t> </a:t>
            </a:r>
            <a:r>
              <a:rPr lang="en-US" sz="2800" dirty="0" err="1">
                <a:solidFill>
                  <a:srgbClr val="FFFF00"/>
                </a:solidFill>
                <a:hlinkClick r:id="rId7" tooltip="Śālākya tantra (page does not exist)"/>
              </a:rPr>
              <a:t>tantra</a:t>
            </a:r>
            <a:r>
              <a:rPr lang="en-US" sz="2800" dirty="0">
                <a:solidFill>
                  <a:srgbClr val="FFFF00"/>
                </a:solidFill>
              </a:rPr>
              <a:t>)</a:t>
            </a:r>
          </a:p>
          <a:p>
            <a:pPr algn="ctr">
              <a:buFont typeface="Wingdings" pitchFamily="2" charset="2"/>
              <a:buChar char="Ø"/>
            </a:pPr>
            <a:r>
              <a:rPr lang="en-US" sz="2800" dirty="0">
                <a:solidFill>
                  <a:srgbClr val="FFFF00"/>
                </a:solidFill>
                <a:hlinkClick r:id="rId8" tooltip="Fear possession (page does not exist)"/>
              </a:rPr>
              <a:t>Fear possession</a:t>
            </a:r>
            <a:r>
              <a:rPr lang="en-US" sz="2800" dirty="0">
                <a:solidFill>
                  <a:srgbClr val="FFFF00"/>
                </a:solidFill>
              </a:rPr>
              <a:t> (</a:t>
            </a:r>
            <a:r>
              <a:rPr lang="en-US" sz="2800" i="1" dirty="0" err="1">
                <a:solidFill>
                  <a:srgbClr val="FFFF00"/>
                </a:solidFill>
                <a:hlinkClick r:id="rId9" tooltip="Bhūta"/>
              </a:rPr>
              <a:t>Bhūta</a:t>
            </a:r>
            <a:r>
              <a:rPr lang="en-US" sz="2800" i="1" dirty="0">
                <a:solidFill>
                  <a:srgbClr val="FFFF00"/>
                </a:solidFill>
              </a:rPr>
              <a:t> </a:t>
            </a:r>
            <a:r>
              <a:rPr lang="en-US" sz="2800" i="1" dirty="0" err="1">
                <a:solidFill>
                  <a:srgbClr val="FFFF00"/>
                </a:solidFill>
                <a:hlinkClick r:id="rId10" tooltip="VIDYĀ (page does not exist)"/>
              </a:rPr>
              <a:t>vidyā</a:t>
            </a:r>
            <a:r>
              <a:rPr lang="en-US" sz="2800" dirty="0">
                <a:solidFill>
                  <a:srgbClr val="FFFF00"/>
                </a:solidFill>
              </a:rPr>
              <a:t>): </a:t>
            </a:r>
            <a:r>
              <a:rPr lang="en-US" sz="2800" i="1" dirty="0" err="1">
                <a:solidFill>
                  <a:srgbClr val="FFFF00"/>
                </a:solidFill>
              </a:rPr>
              <a:t>Bhūta</a:t>
            </a:r>
            <a:r>
              <a:rPr lang="en-US" sz="2800" i="1" dirty="0">
                <a:solidFill>
                  <a:srgbClr val="FFFF00"/>
                </a:solidFill>
              </a:rPr>
              <a:t> </a:t>
            </a:r>
            <a:r>
              <a:rPr lang="en-US" sz="2800" i="1" dirty="0" err="1">
                <a:solidFill>
                  <a:srgbClr val="FFFF00"/>
                </a:solidFill>
              </a:rPr>
              <a:t>vidyā</a:t>
            </a:r>
            <a:r>
              <a:rPr lang="en-US" sz="2800" dirty="0">
                <a:solidFill>
                  <a:srgbClr val="FFFF00"/>
                </a:solidFill>
              </a:rPr>
              <a:t> has been called psychiatry.</a:t>
            </a:r>
          </a:p>
          <a:p>
            <a:pPr algn="ctr">
              <a:buFont typeface="Wingdings" pitchFamily="2" charset="2"/>
              <a:buChar char="Ø"/>
            </a:pPr>
            <a:r>
              <a:rPr lang="en-US" sz="2800" dirty="0">
                <a:solidFill>
                  <a:srgbClr val="FFFF00"/>
                </a:solidFill>
                <a:hlinkClick r:id="rId11" tooltip="Toxicology"/>
              </a:rPr>
              <a:t>Toxicology</a:t>
            </a:r>
            <a:r>
              <a:rPr lang="en-US" sz="2800" dirty="0">
                <a:solidFill>
                  <a:srgbClr val="FFFF00"/>
                </a:solidFill>
              </a:rPr>
              <a:t> (</a:t>
            </a:r>
            <a:r>
              <a:rPr lang="en-US" sz="2800" i="1" dirty="0" err="1">
                <a:solidFill>
                  <a:srgbClr val="FFFF00"/>
                </a:solidFill>
                <a:hlinkClick r:id="rId12" tooltip="Agada"/>
              </a:rPr>
              <a:t>Agadatantram</a:t>
            </a:r>
            <a:r>
              <a:rPr lang="en-US" sz="2800" dirty="0">
                <a:solidFill>
                  <a:srgbClr val="FFFF00"/>
                </a:solidFill>
              </a:rPr>
              <a:t>)</a:t>
            </a:r>
          </a:p>
          <a:p>
            <a:pPr algn="ctr">
              <a:buFont typeface="Wingdings" pitchFamily="2" charset="2"/>
              <a:buChar char="Ø"/>
            </a:pPr>
            <a:r>
              <a:rPr lang="en-US" sz="2800" dirty="0">
                <a:solidFill>
                  <a:srgbClr val="FFFF00"/>
                </a:solidFill>
              </a:rPr>
              <a:t>Prevention diseases and improving </a:t>
            </a:r>
            <a:r>
              <a:rPr lang="en-US" sz="2800" dirty="0">
                <a:solidFill>
                  <a:srgbClr val="FFFF00"/>
                </a:solidFill>
                <a:hlinkClick r:id="rId13" tooltip="Immunity (medical)"/>
              </a:rPr>
              <a:t>immunity</a:t>
            </a:r>
            <a:r>
              <a:rPr lang="en-US" sz="2800" dirty="0">
                <a:solidFill>
                  <a:srgbClr val="FFFF00"/>
                </a:solidFill>
              </a:rPr>
              <a:t> and </a:t>
            </a:r>
            <a:r>
              <a:rPr lang="en-US" sz="2800" dirty="0">
                <a:solidFill>
                  <a:srgbClr val="FFFF00"/>
                </a:solidFill>
                <a:hlinkClick r:id="rId14" tooltip="Rejuvenation"/>
              </a:rPr>
              <a:t>rejuvenation</a:t>
            </a:r>
            <a:r>
              <a:rPr lang="en-US" sz="2800" dirty="0">
                <a:solidFill>
                  <a:srgbClr val="FFFF00"/>
                </a:solidFill>
              </a:rPr>
              <a:t> (</a:t>
            </a:r>
            <a:r>
              <a:rPr lang="en-US" sz="2800" i="1" dirty="0" err="1">
                <a:solidFill>
                  <a:srgbClr val="FFFF00"/>
                </a:solidFill>
                <a:hlinkClick r:id="rId15" tooltip="Rasayana"/>
              </a:rPr>
              <a:t>rasayana</a:t>
            </a:r>
            <a:r>
              <a:rPr lang="en-US" sz="2800" dirty="0">
                <a:solidFill>
                  <a:srgbClr val="FFFF00"/>
                </a:solidFill>
              </a:rPr>
              <a:t>)</a:t>
            </a:r>
          </a:p>
          <a:p>
            <a:pPr algn="ctr">
              <a:buFont typeface="Wingdings" pitchFamily="2" charset="2"/>
              <a:buChar char="Ø"/>
            </a:pPr>
            <a:r>
              <a:rPr lang="en-US" sz="2800" dirty="0">
                <a:solidFill>
                  <a:srgbClr val="FFFF00"/>
                </a:solidFill>
              </a:rPr>
              <a:t>Aphrodisiacs and improving health of progeny (</a:t>
            </a:r>
            <a:r>
              <a:rPr lang="en-US" sz="2800" i="1" dirty="0" err="1">
                <a:solidFill>
                  <a:srgbClr val="FFFF00"/>
                </a:solidFill>
              </a:rPr>
              <a:t>Vajikaranam</a:t>
            </a:r>
            <a:r>
              <a:rPr lang="en-US" sz="2800" dirty="0">
                <a:solidFill>
                  <a:srgbClr val="FFFF00"/>
                </a:solidFill>
              </a:rPr>
              <a:t>)</a:t>
            </a:r>
          </a:p>
          <a:p>
            <a:pPr algn="ctr" eaLnBrk="0" hangingPunct="0"/>
            <a:endParaRPr lang="en-US" sz="2800" dirty="0">
              <a:solidFill>
                <a:srgbClr val="FFFF00"/>
              </a:solidFill>
              <a:latin typeface="Arial" charset="0"/>
            </a:endParaRPr>
          </a:p>
        </p:txBody>
      </p:sp>
    </p:spTree>
  </p:cSld>
  <p:clrMapOvr>
    <a:masterClrMapping/>
  </p:clrMapOvr>
  <p:transition spd="med">
    <p:fade thruBlk="1"/>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dirty="0"/>
          </a:p>
        </p:txBody>
      </p:sp>
      <p:sp>
        <p:nvSpPr>
          <p:cNvPr id="17411" name="Rectangle 3"/>
          <p:cNvSpPr>
            <a:spLocks noGrp="1" noChangeArrowheads="1"/>
          </p:cNvSpPr>
          <p:nvPr>
            <p:ph type="body" idx="1"/>
          </p:nvPr>
        </p:nvSpPr>
        <p:spPr/>
        <p:txBody>
          <a:bodyPr/>
          <a:lstStyle/>
          <a:p>
            <a:endParaRPr lang="en-US"/>
          </a:p>
        </p:txBody>
      </p:sp>
      <p:pic>
        <p:nvPicPr>
          <p:cNvPr id="17412" name="Picture 4"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pic>
        <p:nvPicPr>
          <p:cNvPr id="17413" name="Picture 5"/>
          <p:cNvPicPr>
            <a:picLocks noChangeAspect="1" noChangeArrowheads="1"/>
          </p:cNvPicPr>
          <p:nvPr/>
        </p:nvPicPr>
        <p:blipFill>
          <a:blip r:embed="rId4"/>
          <a:srcRect/>
          <a:stretch>
            <a:fillRect/>
          </a:stretch>
        </p:blipFill>
        <p:spPr bwMode="auto">
          <a:xfrm>
            <a:off x="0" y="0"/>
            <a:ext cx="4495800" cy="3105150"/>
          </a:xfrm>
          <a:prstGeom prst="rect">
            <a:avLst/>
          </a:prstGeom>
          <a:noFill/>
          <a:ln w="9525">
            <a:noFill/>
            <a:miter lim="800000"/>
            <a:headEnd/>
            <a:tailEnd/>
          </a:ln>
          <a:effectLst/>
        </p:spPr>
      </p:pic>
      <p:sp>
        <p:nvSpPr>
          <p:cNvPr id="17414" name="Rectangle 6"/>
          <p:cNvSpPr>
            <a:spLocks noChangeArrowheads="1"/>
          </p:cNvSpPr>
          <p:nvPr/>
        </p:nvSpPr>
        <p:spPr bwMode="auto">
          <a:xfrm>
            <a:off x="0" y="2987675"/>
            <a:ext cx="8610600" cy="3935413"/>
          </a:xfrm>
          <a:prstGeom prst="rect">
            <a:avLst/>
          </a:prstGeom>
          <a:noFill/>
          <a:ln w="9525">
            <a:noFill/>
            <a:miter lim="800000"/>
            <a:headEnd/>
            <a:tailEnd/>
          </a:ln>
          <a:effectLst/>
        </p:spPr>
        <p:txBody>
          <a:bodyPr anchor="ctr">
            <a:spAutoFit/>
          </a:bodyPr>
          <a:lstStyle/>
          <a:p>
            <a:pPr>
              <a:buFont typeface="Wingdings" pitchFamily="2" charset="2"/>
              <a:buChar char="v"/>
            </a:pPr>
            <a:r>
              <a:rPr lang="en-US" sz="2800" dirty="0"/>
              <a:t>Cataract in human eye – magnified view seen on examination with a slit lamp. Cataract surgery was known to the physician </a:t>
            </a:r>
            <a:r>
              <a:rPr lang="en-US" sz="2800" dirty="0" err="1">
                <a:hlinkClick r:id="rId5" tooltip="Sushruta"/>
              </a:rPr>
              <a:t>Sushruta</a:t>
            </a:r>
            <a:r>
              <a:rPr lang="en-US" sz="2800" dirty="0"/>
              <a:t> in the early centuries of the first millennium AD, and was performed with a special tool called the </a:t>
            </a:r>
            <a:r>
              <a:rPr lang="en-US" sz="2800" i="1" dirty="0" err="1"/>
              <a:t>jabamukhi</a:t>
            </a:r>
            <a:r>
              <a:rPr lang="en-US" sz="2800" i="1" dirty="0"/>
              <a:t> </a:t>
            </a:r>
            <a:r>
              <a:rPr lang="en-US" sz="2800" i="1" dirty="0" err="1"/>
              <a:t>salaka</a:t>
            </a:r>
            <a:r>
              <a:rPr lang="en-US" sz="2800" dirty="0"/>
              <a:t>, a curved needle used to loosen the obstructing phlegm and push it out of the field of vision.</a:t>
            </a:r>
          </a:p>
          <a:p>
            <a:pPr>
              <a:buFont typeface="Wingdings" pitchFamily="2" charset="2"/>
              <a:buChar char="v"/>
            </a:pPr>
            <a:r>
              <a:rPr lang="en-US" sz="2800" dirty="0"/>
              <a:t> The eye would later be soaked with warm butter and then bandaged</a:t>
            </a:r>
            <a:r>
              <a:rPr lang="en-US" dirty="0"/>
              <a:t>.</a:t>
            </a:r>
          </a:p>
        </p:txBody>
      </p:sp>
      <p:pic>
        <p:nvPicPr>
          <p:cNvPr id="17416" name="Picture 8"/>
          <p:cNvPicPr>
            <a:picLocks noChangeAspect="1" noChangeArrowheads="1"/>
          </p:cNvPicPr>
          <p:nvPr/>
        </p:nvPicPr>
        <p:blipFill>
          <a:blip r:embed="rId6"/>
          <a:srcRect/>
          <a:stretch>
            <a:fillRect/>
          </a:stretch>
        </p:blipFill>
        <p:spPr bwMode="auto">
          <a:xfrm>
            <a:off x="4419600" y="0"/>
            <a:ext cx="4724400" cy="3048000"/>
          </a:xfrm>
          <a:prstGeom prst="rect">
            <a:avLst/>
          </a:prstGeom>
          <a:noFill/>
          <a:ln w="9525">
            <a:noFill/>
            <a:miter lim="800000"/>
            <a:headEnd/>
            <a:tailEnd/>
          </a:ln>
          <a:effectLst/>
        </p:spPr>
      </p:pic>
    </p:spTree>
  </p:cSld>
  <p:clrMapOvr>
    <a:masterClrMapping/>
  </p:clrMapOvr>
  <p:transition spd="med">
    <p:fade thruBlk="1"/>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dirty="0"/>
          </a:p>
        </p:txBody>
      </p:sp>
      <p:sp>
        <p:nvSpPr>
          <p:cNvPr id="21507" name="Rectangle 3"/>
          <p:cNvSpPr>
            <a:spLocks noGrp="1" noChangeArrowheads="1"/>
          </p:cNvSpPr>
          <p:nvPr>
            <p:ph type="body" idx="1"/>
          </p:nvPr>
        </p:nvSpPr>
        <p:spPr/>
        <p:txBody>
          <a:bodyPr/>
          <a:lstStyle/>
          <a:p>
            <a:endParaRPr lang="en-US"/>
          </a:p>
        </p:txBody>
      </p:sp>
      <p:pic>
        <p:nvPicPr>
          <p:cNvPr id="21508" name="Picture 4"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21509" name="Rectangle 5"/>
          <p:cNvSpPr>
            <a:spLocks noChangeArrowheads="1"/>
          </p:cNvSpPr>
          <p:nvPr/>
        </p:nvSpPr>
        <p:spPr bwMode="auto">
          <a:xfrm>
            <a:off x="228600" y="-182563"/>
            <a:ext cx="5943600" cy="4893647"/>
          </a:xfrm>
          <a:prstGeom prst="rect">
            <a:avLst/>
          </a:prstGeom>
          <a:noFill/>
          <a:ln w="9525">
            <a:noFill/>
            <a:miter lim="800000"/>
            <a:headEnd/>
            <a:tailEnd/>
          </a:ln>
          <a:effectLst/>
        </p:spPr>
        <p:txBody>
          <a:bodyPr anchor="ctr">
            <a:spAutoFit/>
          </a:bodyPr>
          <a:lstStyle/>
          <a:p>
            <a:pPr lvl="1">
              <a:buFont typeface="Wingdings" pitchFamily="2" charset="2"/>
              <a:buChar char="v"/>
            </a:pPr>
            <a:r>
              <a:rPr lang="en-US" sz="2400" dirty="0" err="1">
                <a:solidFill>
                  <a:srgbClr val="00B0F0"/>
                </a:solidFill>
              </a:rPr>
              <a:t>Ayurveda</a:t>
            </a:r>
            <a:r>
              <a:rPr lang="en-US" sz="2400" dirty="0">
                <a:solidFill>
                  <a:srgbClr val="00B0F0"/>
                </a:solidFill>
              </a:rPr>
              <a:t> stresses the use of plant-based medicines and treatments. Hundreds of plant-based medicines are employed, including </a:t>
            </a:r>
            <a:r>
              <a:rPr lang="en-US" sz="2400" dirty="0">
                <a:solidFill>
                  <a:srgbClr val="00B0F0"/>
                </a:solidFill>
                <a:hlinkClick r:id="rId4" tooltip="Cardamom"/>
              </a:rPr>
              <a:t>cardamom</a:t>
            </a:r>
            <a:r>
              <a:rPr lang="en-US" sz="2400" dirty="0">
                <a:solidFill>
                  <a:srgbClr val="00B0F0"/>
                </a:solidFill>
              </a:rPr>
              <a:t> and </a:t>
            </a:r>
            <a:r>
              <a:rPr lang="en-US" sz="2400" dirty="0" err="1">
                <a:solidFill>
                  <a:srgbClr val="00B0F0"/>
                </a:solidFill>
                <a:hlinkClick r:id="rId5" tooltip="Cinnamon"/>
              </a:rPr>
              <a:t>cinnamon</a:t>
            </a:r>
            <a:r>
              <a:rPr lang="en-US" sz="2400" dirty="0" err="1">
                <a:solidFill>
                  <a:srgbClr val="00B0F0"/>
                </a:solidFill>
              </a:rPr>
              <a:t>.Some</a:t>
            </a:r>
            <a:r>
              <a:rPr lang="en-US" sz="2400" dirty="0">
                <a:solidFill>
                  <a:srgbClr val="00B0F0"/>
                </a:solidFill>
              </a:rPr>
              <a:t> animal products may also be used, for example </a:t>
            </a:r>
            <a:r>
              <a:rPr lang="en-US" sz="2400" dirty="0">
                <a:solidFill>
                  <a:srgbClr val="00B0F0"/>
                </a:solidFill>
                <a:hlinkClick r:id="rId6" tooltip="Milk"/>
              </a:rPr>
              <a:t>milk</a:t>
            </a:r>
            <a:r>
              <a:rPr lang="en-US" sz="2400" dirty="0">
                <a:solidFill>
                  <a:srgbClr val="00B0F0"/>
                </a:solidFill>
              </a:rPr>
              <a:t>, </a:t>
            </a:r>
            <a:r>
              <a:rPr lang="en-US" sz="2400" dirty="0">
                <a:solidFill>
                  <a:srgbClr val="00B0F0"/>
                </a:solidFill>
                <a:hlinkClick r:id="rId7" tooltip="Bone"/>
              </a:rPr>
              <a:t>bones</a:t>
            </a:r>
            <a:r>
              <a:rPr lang="en-US" sz="2400" dirty="0">
                <a:solidFill>
                  <a:srgbClr val="00B0F0"/>
                </a:solidFill>
              </a:rPr>
              <a:t>, and </a:t>
            </a:r>
            <a:r>
              <a:rPr lang="en-US" sz="2400" dirty="0">
                <a:solidFill>
                  <a:srgbClr val="00B0F0"/>
                </a:solidFill>
                <a:hlinkClick r:id="rId8" tooltip="Gallstone"/>
              </a:rPr>
              <a:t>gallstones</a:t>
            </a:r>
            <a:r>
              <a:rPr lang="en-US" sz="2400" dirty="0">
                <a:solidFill>
                  <a:srgbClr val="00B0F0"/>
                </a:solidFill>
              </a:rPr>
              <a:t>. In addition, fats are used both for consumption and for external </a:t>
            </a:r>
            <a:r>
              <a:rPr lang="en-US" sz="2400" dirty="0" err="1">
                <a:solidFill>
                  <a:srgbClr val="00B0F0"/>
                </a:solidFill>
              </a:rPr>
              <a:t>use.</a:t>
            </a:r>
            <a:r>
              <a:rPr lang="en-US" sz="2400" dirty="0" err="1">
                <a:solidFill>
                  <a:srgbClr val="00B0F0"/>
                </a:solidFill>
                <a:hlinkClick r:id="rId9" tooltip="Mineral"/>
              </a:rPr>
              <a:t>Minerals</a:t>
            </a:r>
            <a:r>
              <a:rPr lang="en-US" sz="2400" dirty="0">
                <a:solidFill>
                  <a:srgbClr val="00B0F0"/>
                </a:solidFill>
              </a:rPr>
              <a:t>, including </a:t>
            </a:r>
            <a:r>
              <a:rPr lang="en-US" sz="2400" dirty="0">
                <a:solidFill>
                  <a:srgbClr val="00B0F0"/>
                </a:solidFill>
                <a:hlinkClick r:id="rId10" tooltip="Sulfur"/>
              </a:rPr>
              <a:t>sulfur</a:t>
            </a:r>
            <a:r>
              <a:rPr lang="en-US" sz="2400" dirty="0">
                <a:solidFill>
                  <a:srgbClr val="00B0F0"/>
                </a:solidFill>
              </a:rPr>
              <a:t>, </a:t>
            </a:r>
            <a:r>
              <a:rPr lang="en-US" sz="2400" dirty="0">
                <a:solidFill>
                  <a:srgbClr val="00B0F0"/>
                </a:solidFill>
                <a:hlinkClick r:id="rId11" tooltip="Arsenic"/>
              </a:rPr>
              <a:t>arsenic</a:t>
            </a:r>
            <a:r>
              <a:rPr lang="en-US" sz="2400" dirty="0">
                <a:solidFill>
                  <a:srgbClr val="00B0F0"/>
                </a:solidFill>
              </a:rPr>
              <a:t>, </a:t>
            </a:r>
            <a:r>
              <a:rPr lang="en-US" sz="2400" dirty="0">
                <a:solidFill>
                  <a:srgbClr val="00B0F0"/>
                </a:solidFill>
                <a:hlinkClick r:id="rId12" tooltip="Lead"/>
              </a:rPr>
              <a:t>lead</a:t>
            </a:r>
            <a:r>
              <a:rPr lang="en-US" sz="2400" dirty="0">
                <a:solidFill>
                  <a:srgbClr val="00B0F0"/>
                </a:solidFill>
              </a:rPr>
              <a:t>, </a:t>
            </a:r>
            <a:r>
              <a:rPr lang="en-US" sz="2400" dirty="0">
                <a:solidFill>
                  <a:srgbClr val="00B0F0"/>
                </a:solidFill>
                <a:hlinkClick r:id="rId13" tooltip="Copper sulfate"/>
              </a:rPr>
              <a:t>copper sulfate</a:t>
            </a:r>
            <a:r>
              <a:rPr lang="en-US" sz="2400" dirty="0">
                <a:solidFill>
                  <a:srgbClr val="00B0F0"/>
                </a:solidFill>
              </a:rPr>
              <a:t> and </a:t>
            </a:r>
            <a:r>
              <a:rPr lang="en-US" sz="2400" dirty="0">
                <a:solidFill>
                  <a:srgbClr val="00B0F0"/>
                </a:solidFill>
                <a:hlinkClick r:id="rId14" tooltip="Gold"/>
              </a:rPr>
              <a:t>gold</a:t>
            </a:r>
            <a:r>
              <a:rPr lang="en-US" sz="2400" dirty="0">
                <a:solidFill>
                  <a:srgbClr val="00B0F0"/>
                </a:solidFill>
              </a:rPr>
              <a:t> are also consumed as </a:t>
            </a:r>
            <a:r>
              <a:rPr lang="en-US" sz="2400" dirty="0" err="1">
                <a:solidFill>
                  <a:schemeClr val="bg1">
                    <a:lumMod val="60000"/>
                    <a:lumOff val="40000"/>
                  </a:schemeClr>
                </a:solidFill>
              </a:rPr>
              <a:t>prescribed.This</a:t>
            </a:r>
            <a:r>
              <a:rPr lang="en-US" sz="2400" dirty="0">
                <a:solidFill>
                  <a:schemeClr val="bg1">
                    <a:lumMod val="60000"/>
                    <a:lumOff val="40000"/>
                  </a:schemeClr>
                </a:solidFill>
              </a:rPr>
              <a:t> practice of adding minerals to herbal medicine is known as </a:t>
            </a:r>
            <a:r>
              <a:rPr lang="en-US" sz="2400" i="1" dirty="0">
                <a:solidFill>
                  <a:schemeClr val="bg1">
                    <a:lumMod val="60000"/>
                    <a:lumOff val="40000"/>
                  </a:schemeClr>
                </a:solidFill>
                <a:hlinkClick r:id="rId15" tooltip="Rasa shastra"/>
              </a:rPr>
              <a:t>rasa </a:t>
            </a:r>
            <a:r>
              <a:rPr lang="en-US" sz="2400" i="1" dirty="0" err="1">
                <a:solidFill>
                  <a:srgbClr val="00B0F0"/>
                </a:solidFill>
                <a:hlinkClick r:id="rId15" tooltip="Rasa shastra"/>
              </a:rPr>
              <a:t>shastra</a:t>
            </a:r>
            <a:r>
              <a:rPr lang="en-US" sz="2400" dirty="0">
                <a:solidFill>
                  <a:srgbClr val="00B0F0"/>
                </a:solidFill>
              </a:rPr>
              <a:t>. </a:t>
            </a:r>
          </a:p>
        </p:txBody>
      </p:sp>
      <p:pic>
        <p:nvPicPr>
          <p:cNvPr id="21510" name="Picture 6" descr="Neemtree"/>
          <p:cNvPicPr>
            <a:picLocks noChangeAspect="1" noChangeArrowheads="1"/>
          </p:cNvPicPr>
          <p:nvPr/>
        </p:nvPicPr>
        <p:blipFill>
          <a:blip r:embed="rId16"/>
          <a:srcRect/>
          <a:stretch>
            <a:fillRect/>
          </a:stretch>
        </p:blipFill>
        <p:spPr bwMode="auto">
          <a:xfrm>
            <a:off x="0" y="4724400"/>
            <a:ext cx="3200400" cy="2133600"/>
          </a:xfrm>
          <a:prstGeom prst="rect">
            <a:avLst/>
          </a:prstGeom>
          <a:noFill/>
        </p:spPr>
      </p:pic>
      <p:pic>
        <p:nvPicPr>
          <p:cNvPr id="21511" name="Picture 7" descr="Pepper091"/>
          <p:cNvPicPr>
            <a:picLocks noChangeAspect="1" noChangeArrowheads="1"/>
          </p:cNvPicPr>
          <p:nvPr/>
        </p:nvPicPr>
        <p:blipFill>
          <a:blip r:embed="rId17"/>
          <a:srcRect/>
          <a:stretch>
            <a:fillRect/>
          </a:stretch>
        </p:blipFill>
        <p:spPr bwMode="auto">
          <a:xfrm>
            <a:off x="6172200" y="4267200"/>
            <a:ext cx="2971800" cy="2590800"/>
          </a:xfrm>
          <a:prstGeom prst="rect">
            <a:avLst/>
          </a:prstGeom>
          <a:noFill/>
        </p:spPr>
      </p:pic>
      <p:pic>
        <p:nvPicPr>
          <p:cNvPr id="21512" name="Picture 8" descr="Fruit_I_IMG_9577"/>
          <p:cNvPicPr>
            <a:picLocks noChangeAspect="1" noChangeArrowheads="1"/>
          </p:cNvPicPr>
          <p:nvPr/>
        </p:nvPicPr>
        <p:blipFill>
          <a:blip r:embed="rId18"/>
          <a:srcRect/>
          <a:stretch>
            <a:fillRect/>
          </a:stretch>
        </p:blipFill>
        <p:spPr bwMode="auto">
          <a:xfrm>
            <a:off x="6400800" y="0"/>
            <a:ext cx="2743200" cy="2478088"/>
          </a:xfrm>
          <a:prstGeom prst="rect">
            <a:avLst/>
          </a:prstGeom>
          <a:noFill/>
        </p:spPr>
      </p:pic>
    </p:spTree>
  </p:cSld>
  <p:clrMapOvr>
    <a:masterClrMapping/>
  </p:clrMapOvr>
  <p:transition spd="med">
    <p:fade thruBlk="1"/>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endParaRPr lang="en-US"/>
          </a:p>
        </p:txBody>
      </p:sp>
      <p:pic>
        <p:nvPicPr>
          <p:cNvPr id="18436" name="Picture 4"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18437" name="Rectangle 5"/>
          <p:cNvSpPr>
            <a:spLocks noChangeArrowheads="1"/>
          </p:cNvSpPr>
          <p:nvPr/>
        </p:nvSpPr>
        <p:spPr bwMode="auto">
          <a:xfrm>
            <a:off x="609600" y="3276600"/>
            <a:ext cx="6477000" cy="3477875"/>
          </a:xfrm>
          <a:prstGeom prst="rect">
            <a:avLst/>
          </a:prstGeom>
          <a:noFill/>
          <a:ln w="9525">
            <a:noFill/>
            <a:miter lim="800000"/>
            <a:headEnd/>
            <a:tailEnd/>
          </a:ln>
          <a:effectLst/>
        </p:spPr>
        <p:txBody>
          <a:bodyPr anchor="ctr">
            <a:spAutoFit/>
          </a:bodyPr>
          <a:lstStyle/>
          <a:p>
            <a:pPr>
              <a:buFont typeface="Wingdings" pitchFamily="2" charset="2"/>
              <a:buNone/>
            </a:pPr>
            <a:r>
              <a:rPr lang="en-US" sz="2800" dirty="0">
                <a:solidFill>
                  <a:srgbClr val="FFC000"/>
                </a:solidFill>
              </a:rPr>
              <a:t>    </a:t>
            </a:r>
          </a:p>
          <a:p>
            <a:pPr>
              <a:buFont typeface="Wingdings" pitchFamily="2" charset="2"/>
              <a:buChar char="v"/>
            </a:pPr>
            <a:r>
              <a:rPr lang="en-US" sz="2400" dirty="0" err="1">
                <a:solidFill>
                  <a:srgbClr val="FFC000"/>
                </a:solidFill>
              </a:rPr>
              <a:t>Bharati</a:t>
            </a:r>
            <a:r>
              <a:rPr lang="en-US" sz="2400" dirty="0">
                <a:solidFill>
                  <a:srgbClr val="FFC000"/>
                </a:solidFill>
              </a:rPr>
              <a:t> </a:t>
            </a:r>
            <a:r>
              <a:rPr lang="en-US" sz="2400" dirty="0" err="1">
                <a:solidFill>
                  <a:srgbClr val="FFC000"/>
                </a:solidFill>
              </a:rPr>
              <a:t>vidhyapeeth</a:t>
            </a:r>
            <a:r>
              <a:rPr lang="en-US" sz="2400" dirty="0">
                <a:solidFill>
                  <a:srgbClr val="FFC000"/>
                </a:solidFill>
              </a:rPr>
              <a:t>, </a:t>
            </a:r>
            <a:r>
              <a:rPr lang="en-US" sz="2400" dirty="0" err="1">
                <a:solidFill>
                  <a:srgbClr val="FF0066"/>
                </a:solidFill>
              </a:rPr>
              <a:t>Pune</a:t>
            </a:r>
            <a:r>
              <a:rPr lang="en-US" sz="2400" dirty="0">
                <a:solidFill>
                  <a:srgbClr val="FFC000"/>
                </a:solidFill>
              </a:rPr>
              <a:t>;</a:t>
            </a:r>
          </a:p>
          <a:p>
            <a:pPr>
              <a:buFont typeface="Wingdings" pitchFamily="2" charset="2"/>
              <a:buChar char="v"/>
            </a:pPr>
            <a:r>
              <a:rPr lang="en-US" sz="2400" dirty="0" err="1">
                <a:solidFill>
                  <a:srgbClr val="FFC000"/>
                </a:solidFill>
              </a:rPr>
              <a:t>Shri</a:t>
            </a:r>
            <a:r>
              <a:rPr lang="en-US" sz="2400" dirty="0">
                <a:solidFill>
                  <a:srgbClr val="FFC000"/>
                </a:solidFill>
              </a:rPr>
              <a:t> </a:t>
            </a:r>
            <a:r>
              <a:rPr lang="en-US" sz="2400" dirty="0" err="1">
                <a:solidFill>
                  <a:srgbClr val="FFC000"/>
                </a:solidFill>
              </a:rPr>
              <a:t>Ayurveda</a:t>
            </a:r>
            <a:r>
              <a:rPr lang="en-US" sz="2400" dirty="0">
                <a:solidFill>
                  <a:srgbClr val="FFC000"/>
                </a:solidFill>
              </a:rPr>
              <a:t> </a:t>
            </a:r>
            <a:r>
              <a:rPr lang="en-US" sz="2400" dirty="0" err="1">
                <a:solidFill>
                  <a:srgbClr val="FFC000"/>
                </a:solidFill>
              </a:rPr>
              <a:t>Mahavidhyalaya</a:t>
            </a:r>
            <a:r>
              <a:rPr lang="en-US" sz="2400" dirty="0">
                <a:solidFill>
                  <a:srgbClr val="FFC000"/>
                </a:solidFill>
              </a:rPr>
              <a:t>, Nagpur;</a:t>
            </a:r>
          </a:p>
          <a:p>
            <a:pPr>
              <a:buFont typeface="Wingdings" pitchFamily="2" charset="2"/>
              <a:buChar char="v"/>
            </a:pPr>
            <a:r>
              <a:rPr lang="en-US" sz="2400" dirty="0">
                <a:solidFill>
                  <a:srgbClr val="FFC000"/>
                </a:solidFill>
              </a:rPr>
              <a:t>Government </a:t>
            </a:r>
            <a:r>
              <a:rPr lang="en-US" sz="2400" dirty="0" err="1">
                <a:solidFill>
                  <a:srgbClr val="FFC000"/>
                </a:solidFill>
              </a:rPr>
              <a:t>ayurvedic</a:t>
            </a:r>
            <a:r>
              <a:rPr lang="en-US" sz="2400" dirty="0">
                <a:solidFill>
                  <a:srgbClr val="FFC000"/>
                </a:solidFill>
              </a:rPr>
              <a:t> college, Raipur; </a:t>
            </a:r>
          </a:p>
          <a:p>
            <a:pPr>
              <a:buFont typeface="Wingdings" pitchFamily="2" charset="2"/>
              <a:buChar char="v"/>
            </a:pPr>
            <a:r>
              <a:rPr lang="en-US" sz="2400" dirty="0">
                <a:solidFill>
                  <a:srgbClr val="FFC000"/>
                </a:solidFill>
              </a:rPr>
              <a:t>Gujarat </a:t>
            </a:r>
            <a:r>
              <a:rPr lang="en-US" sz="2400" dirty="0" err="1">
                <a:solidFill>
                  <a:srgbClr val="FFC000"/>
                </a:solidFill>
              </a:rPr>
              <a:t>ayurvedic</a:t>
            </a:r>
            <a:r>
              <a:rPr lang="en-US" sz="2400" dirty="0">
                <a:solidFill>
                  <a:srgbClr val="FFC000"/>
                </a:solidFill>
              </a:rPr>
              <a:t> University, Gujarat;     </a:t>
            </a:r>
          </a:p>
          <a:p>
            <a:pPr>
              <a:buFont typeface="Wingdings" pitchFamily="2" charset="2"/>
              <a:buChar char="v"/>
            </a:pPr>
            <a:r>
              <a:rPr lang="en-US" sz="2400" dirty="0" err="1">
                <a:solidFill>
                  <a:srgbClr val="FFC000"/>
                </a:solidFill>
              </a:rPr>
              <a:t>Rishikul</a:t>
            </a:r>
            <a:r>
              <a:rPr lang="en-US" sz="2400" dirty="0">
                <a:solidFill>
                  <a:srgbClr val="FFC000"/>
                </a:solidFill>
              </a:rPr>
              <a:t> state </a:t>
            </a:r>
            <a:r>
              <a:rPr lang="en-US" sz="2400" dirty="0" err="1">
                <a:solidFill>
                  <a:srgbClr val="FFC000"/>
                </a:solidFill>
              </a:rPr>
              <a:t>ayurvedic</a:t>
            </a:r>
            <a:r>
              <a:rPr lang="en-US" sz="2400" dirty="0">
                <a:solidFill>
                  <a:srgbClr val="FFC000"/>
                </a:solidFill>
              </a:rPr>
              <a:t> college, </a:t>
            </a:r>
            <a:r>
              <a:rPr lang="en-US" sz="2400" dirty="0" err="1">
                <a:solidFill>
                  <a:srgbClr val="FFC000"/>
                </a:solidFill>
              </a:rPr>
              <a:t>Pilibhit</a:t>
            </a:r>
            <a:r>
              <a:rPr lang="en-US" sz="2400" dirty="0">
                <a:solidFill>
                  <a:srgbClr val="FFC000"/>
                </a:solidFill>
              </a:rPr>
              <a:t>;</a:t>
            </a:r>
          </a:p>
          <a:p>
            <a:pPr>
              <a:buFont typeface="Wingdings" pitchFamily="2" charset="2"/>
              <a:buChar char="v"/>
            </a:pPr>
            <a:r>
              <a:rPr lang="en-US" sz="2400" dirty="0">
                <a:solidFill>
                  <a:srgbClr val="FFC000"/>
                </a:solidFill>
              </a:rPr>
              <a:t>Dr. B R K R government </a:t>
            </a:r>
            <a:r>
              <a:rPr lang="en-US" sz="2400" dirty="0" err="1">
                <a:solidFill>
                  <a:srgbClr val="FFC000"/>
                </a:solidFill>
              </a:rPr>
              <a:t>ayurvedic</a:t>
            </a:r>
            <a:r>
              <a:rPr lang="en-US" sz="2400" dirty="0">
                <a:solidFill>
                  <a:srgbClr val="FFC000"/>
                </a:solidFill>
              </a:rPr>
              <a:t> college, Hyderabad; </a:t>
            </a:r>
          </a:p>
          <a:p>
            <a:pPr>
              <a:buFont typeface="Wingdings" pitchFamily="2" charset="2"/>
              <a:buChar char="v"/>
            </a:pPr>
            <a:r>
              <a:rPr lang="en-US" sz="2400" dirty="0" err="1">
                <a:solidFill>
                  <a:srgbClr val="FFC000"/>
                </a:solidFill>
              </a:rPr>
              <a:t>Ayurvedic</a:t>
            </a:r>
            <a:r>
              <a:rPr lang="en-US" sz="2400" dirty="0">
                <a:solidFill>
                  <a:srgbClr val="FFC000"/>
                </a:solidFill>
              </a:rPr>
              <a:t> and </a:t>
            </a:r>
            <a:r>
              <a:rPr lang="en-US" sz="2400" dirty="0" err="1">
                <a:solidFill>
                  <a:srgbClr val="FFC000"/>
                </a:solidFill>
              </a:rPr>
              <a:t>unani</a:t>
            </a:r>
            <a:r>
              <a:rPr lang="en-US" sz="2400" dirty="0">
                <a:solidFill>
                  <a:srgbClr val="FFC000"/>
                </a:solidFill>
              </a:rPr>
              <a:t> tibia college, New Delhi </a:t>
            </a:r>
          </a:p>
        </p:txBody>
      </p:sp>
      <p:sp>
        <p:nvSpPr>
          <p:cNvPr id="18438" name="Rectangle 6"/>
          <p:cNvSpPr>
            <a:spLocks noGrp="1" noChangeArrowheads="1"/>
          </p:cNvSpPr>
          <p:nvPr>
            <p:ph type="title"/>
          </p:nvPr>
        </p:nvSpPr>
        <p:spPr>
          <a:xfrm>
            <a:off x="457200" y="304800"/>
            <a:ext cx="8229600" cy="1143000"/>
          </a:xfrm>
          <a:noFill/>
          <a:ln/>
        </p:spPr>
        <p:txBody>
          <a:bodyPr/>
          <a:lstStyle/>
          <a:p>
            <a:r>
              <a:rPr lang="en-US" sz="4000" dirty="0"/>
              <a:t>THE TOP AYURVEDIC</a:t>
            </a:r>
            <a:br>
              <a:rPr lang="en-US" sz="4000" dirty="0"/>
            </a:br>
            <a:r>
              <a:rPr lang="en-US" sz="4000" dirty="0"/>
              <a:t>INSTITUTIONS IN </a:t>
            </a:r>
            <a:br>
              <a:rPr lang="en-US" sz="4000" dirty="0"/>
            </a:br>
            <a:r>
              <a:rPr lang="en-US" sz="4000" dirty="0"/>
              <a:t>INDIA</a:t>
            </a:r>
          </a:p>
        </p:txBody>
      </p:sp>
      <p:sp>
        <p:nvSpPr>
          <p:cNvPr id="18439" name="Rectangle 7"/>
          <p:cNvSpPr>
            <a:spLocks noChangeArrowheads="1"/>
          </p:cNvSpPr>
          <p:nvPr/>
        </p:nvSpPr>
        <p:spPr bwMode="auto">
          <a:xfrm>
            <a:off x="609600" y="1905000"/>
            <a:ext cx="6781800" cy="1938992"/>
          </a:xfrm>
          <a:prstGeom prst="rect">
            <a:avLst/>
          </a:prstGeom>
          <a:noFill/>
          <a:ln w="9525">
            <a:noFill/>
            <a:miter lim="800000"/>
            <a:headEnd/>
            <a:tailEnd/>
          </a:ln>
          <a:effectLst/>
        </p:spPr>
        <p:txBody>
          <a:bodyPr anchor="ctr">
            <a:spAutoFit/>
          </a:bodyPr>
          <a:lstStyle/>
          <a:p>
            <a:pPr>
              <a:buFont typeface="Wingdings" pitchFamily="2" charset="2"/>
              <a:buChar char="v"/>
            </a:pPr>
            <a:r>
              <a:rPr lang="en-US" sz="2400" dirty="0">
                <a:solidFill>
                  <a:srgbClr val="FF0000"/>
                </a:solidFill>
              </a:rPr>
              <a:t>Rajiv Gandhi University of health sciences, Bangalore</a:t>
            </a:r>
          </a:p>
          <a:p>
            <a:pPr>
              <a:buFont typeface="Wingdings" pitchFamily="2" charset="2"/>
              <a:buChar char="v"/>
            </a:pPr>
            <a:r>
              <a:rPr lang="en-US" sz="2400" dirty="0">
                <a:solidFill>
                  <a:srgbClr val="FF0000"/>
                </a:solidFill>
              </a:rPr>
              <a:t>JB Roy state medical college, Kolkata;</a:t>
            </a:r>
          </a:p>
          <a:p>
            <a:pPr>
              <a:buFont typeface="Wingdings" pitchFamily="2" charset="2"/>
              <a:buChar char="v"/>
            </a:pPr>
            <a:r>
              <a:rPr lang="en-US" sz="2400" dirty="0">
                <a:solidFill>
                  <a:srgbClr val="FF0000"/>
                </a:solidFill>
              </a:rPr>
              <a:t>State </a:t>
            </a:r>
            <a:r>
              <a:rPr lang="en-US" sz="2400" dirty="0" err="1">
                <a:solidFill>
                  <a:srgbClr val="FF0000"/>
                </a:solidFill>
              </a:rPr>
              <a:t>ayurvedic</a:t>
            </a:r>
            <a:r>
              <a:rPr lang="en-US" sz="2400" dirty="0">
                <a:solidFill>
                  <a:srgbClr val="FF0000"/>
                </a:solidFill>
              </a:rPr>
              <a:t> college, Hardwar; </a:t>
            </a:r>
          </a:p>
          <a:p>
            <a:pPr>
              <a:buFont typeface="Wingdings" pitchFamily="2" charset="2"/>
              <a:buChar char="v"/>
            </a:pPr>
            <a:r>
              <a:rPr lang="en-US" sz="2400" dirty="0">
                <a:solidFill>
                  <a:srgbClr val="FF0000"/>
                </a:solidFill>
              </a:rPr>
              <a:t>National institute of </a:t>
            </a:r>
            <a:r>
              <a:rPr lang="en-US" sz="2400" dirty="0" err="1">
                <a:solidFill>
                  <a:srgbClr val="FF0000"/>
                </a:solidFill>
              </a:rPr>
              <a:t>Ayurveda</a:t>
            </a:r>
            <a:r>
              <a:rPr lang="en-US" sz="2400" dirty="0">
                <a:solidFill>
                  <a:srgbClr val="FF0000"/>
                </a:solidFill>
              </a:rPr>
              <a:t>, </a:t>
            </a:r>
            <a:r>
              <a:rPr lang="en-US" sz="2400" dirty="0" err="1">
                <a:solidFill>
                  <a:srgbClr val="FF0000"/>
                </a:solidFill>
              </a:rPr>
              <a:t>Jaipur</a:t>
            </a:r>
            <a:r>
              <a:rPr lang="en-US" sz="2400" dirty="0">
                <a:solidFill>
                  <a:srgbClr val="FF0000"/>
                </a:solidFill>
              </a:rPr>
              <a:t>; </a:t>
            </a:r>
          </a:p>
        </p:txBody>
      </p:sp>
      <p:pic>
        <p:nvPicPr>
          <p:cNvPr id="18440" name="Picture 8"/>
          <p:cNvPicPr>
            <a:picLocks noChangeAspect="1" noChangeArrowheads="1"/>
          </p:cNvPicPr>
          <p:nvPr/>
        </p:nvPicPr>
        <p:blipFill>
          <a:blip r:embed="rId4"/>
          <a:srcRect/>
          <a:stretch>
            <a:fillRect/>
          </a:stretch>
        </p:blipFill>
        <p:spPr bwMode="auto">
          <a:xfrm>
            <a:off x="6934200" y="0"/>
            <a:ext cx="2209800" cy="2447925"/>
          </a:xfrm>
          <a:prstGeom prst="rect">
            <a:avLst/>
          </a:prstGeom>
          <a:noFill/>
          <a:ln w="9525">
            <a:noFill/>
            <a:miter lim="800000"/>
            <a:headEnd/>
            <a:tailEnd/>
          </a:ln>
          <a:effectLst/>
        </p:spPr>
      </p:pic>
      <p:pic>
        <p:nvPicPr>
          <p:cNvPr id="18441" name="Picture 9"/>
          <p:cNvPicPr>
            <a:picLocks noChangeAspect="1" noChangeArrowheads="1"/>
          </p:cNvPicPr>
          <p:nvPr/>
        </p:nvPicPr>
        <p:blipFill>
          <a:blip r:embed="rId5"/>
          <a:srcRect/>
          <a:stretch>
            <a:fillRect/>
          </a:stretch>
        </p:blipFill>
        <p:spPr bwMode="auto">
          <a:xfrm>
            <a:off x="0" y="0"/>
            <a:ext cx="2209800" cy="1676400"/>
          </a:xfrm>
          <a:prstGeom prst="rect">
            <a:avLst/>
          </a:prstGeom>
          <a:noFill/>
          <a:ln w="9525">
            <a:noFill/>
            <a:miter lim="800000"/>
            <a:headEnd/>
            <a:tailEnd/>
          </a:ln>
          <a:effectLst/>
        </p:spPr>
      </p:pic>
      <p:pic>
        <p:nvPicPr>
          <p:cNvPr id="18442" name="Picture 10"/>
          <p:cNvPicPr>
            <a:picLocks noChangeAspect="1" noChangeArrowheads="1"/>
          </p:cNvPicPr>
          <p:nvPr/>
        </p:nvPicPr>
        <p:blipFill>
          <a:blip r:embed="rId6"/>
          <a:srcRect/>
          <a:stretch>
            <a:fillRect/>
          </a:stretch>
        </p:blipFill>
        <p:spPr bwMode="auto">
          <a:xfrm>
            <a:off x="6934200" y="2438400"/>
            <a:ext cx="2209800" cy="4419600"/>
          </a:xfrm>
          <a:prstGeom prst="rect">
            <a:avLst/>
          </a:prstGeom>
          <a:noFill/>
          <a:ln w="9525">
            <a:noFill/>
            <a:miter lim="800000"/>
            <a:headEnd/>
            <a:tailEnd/>
          </a:ln>
          <a:effectLst/>
        </p:spPr>
      </p:pic>
    </p:spTree>
  </p:cSld>
  <p:clrMapOvr>
    <a:masterClrMapping/>
  </p:clrMapOvr>
  <p:transition spd="med">
    <p:fade thruBlk="1"/>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p:txBody>
          <a:bodyPr/>
          <a:lstStyle/>
          <a:p>
            <a:endParaRPr lang="en-US"/>
          </a:p>
        </p:txBody>
      </p:sp>
      <p:pic>
        <p:nvPicPr>
          <p:cNvPr id="30723"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30728" name="Rectangle 8"/>
          <p:cNvSpPr>
            <a:spLocks noGrp="1" noChangeArrowheads="1"/>
          </p:cNvSpPr>
          <p:nvPr>
            <p:ph type="title"/>
          </p:nvPr>
        </p:nvSpPr>
        <p:spPr>
          <a:xfrm>
            <a:off x="457200" y="304800"/>
            <a:ext cx="8229600" cy="1143000"/>
          </a:xfrm>
          <a:noFill/>
          <a:ln/>
        </p:spPr>
        <p:txBody>
          <a:bodyPr/>
          <a:lstStyle/>
          <a:p>
            <a:r>
              <a:rPr lang="en-US" dirty="0"/>
              <a:t>COMPANIES DEALING WITH AYURVEDA</a:t>
            </a:r>
          </a:p>
        </p:txBody>
      </p:sp>
      <p:sp>
        <p:nvSpPr>
          <p:cNvPr id="30729" name="Rectangle 9"/>
          <p:cNvSpPr>
            <a:spLocks noChangeArrowheads="1"/>
          </p:cNvSpPr>
          <p:nvPr/>
        </p:nvSpPr>
        <p:spPr bwMode="auto">
          <a:xfrm>
            <a:off x="914400" y="2133600"/>
            <a:ext cx="6781800" cy="3046988"/>
          </a:xfrm>
          <a:prstGeom prst="rect">
            <a:avLst/>
          </a:prstGeom>
          <a:noFill/>
          <a:ln w="9525">
            <a:noFill/>
            <a:miter lim="800000"/>
            <a:headEnd/>
            <a:tailEnd/>
          </a:ln>
          <a:effectLst/>
        </p:spPr>
        <p:txBody>
          <a:bodyPr anchor="ctr">
            <a:spAutoFit/>
          </a:bodyPr>
          <a:lstStyle/>
          <a:p>
            <a:pPr>
              <a:buFont typeface="Wingdings" pitchFamily="2" charset="2"/>
              <a:buNone/>
            </a:pPr>
            <a:r>
              <a:rPr lang="en-US" sz="2400" dirty="0"/>
              <a:t>THE COMPANIES DEALING WITH AYURVEDA ARE;</a:t>
            </a:r>
          </a:p>
          <a:p>
            <a:pPr>
              <a:buFont typeface="Wingdings" pitchFamily="2" charset="2"/>
              <a:buChar char="Ø"/>
            </a:pPr>
            <a:r>
              <a:rPr lang="en-US" sz="2400" dirty="0"/>
              <a:t> JIVA AYURVEDA</a:t>
            </a:r>
          </a:p>
          <a:p>
            <a:pPr>
              <a:buFont typeface="Wingdings" pitchFamily="2" charset="2"/>
              <a:buChar char="Ø"/>
            </a:pPr>
            <a:r>
              <a:rPr lang="en-US" sz="2400" dirty="0"/>
              <a:t>DABUR </a:t>
            </a:r>
          </a:p>
          <a:p>
            <a:pPr>
              <a:buFont typeface="Wingdings" pitchFamily="2" charset="2"/>
              <a:buChar char="Ø"/>
            </a:pPr>
            <a:r>
              <a:rPr lang="en-US" sz="2400" dirty="0"/>
              <a:t>AYUR</a:t>
            </a:r>
          </a:p>
          <a:p>
            <a:pPr>
              <a:buFont typeface="Wingdings" pitchFamily="2" charset="2"/>
              <a:buChar char="Ø"/>
            </a:pPr>
            <a:r>
              <a:rPr lang="en-US" sz="2400" dirty="0"/>
              <a:t>EMAMI</a:t>
            </a:r>
          </a:p>
          <a:p>
            <a:pPr>
              <a:buFont typeface="Wingdings" pitchFamily="2" charset="2"/>
              <a:buNone/>
            </a:pPr>
            <a:endParaRPr lang="en-US" sz="2400" dirty="0"/>
          </a:p>
          <a:p>
            <a:pPr>
              <a:buFont typeface="Wingdings" pitchFamily="2" charset="2"/>
              <a:buNone/>
            </a:pPr>
            <a:r>
              <a:rPr lang="en-US" sz="2400" dirty="0"/>
              <a:t>                                                                                      </a:t>
            </a:r>
          </a:p>
        </p:txBody>
      </p:sp>
      <p:pic>
        <p:nvPicPr>
          <p:cNvPr id="4098" name="Picture 2" descr="F:\logo_Ayur (1).jpg"/>
          <p:cNvPicPr>
            <a:picLocks noChangeAspect="1" noChangeArrowheads="1"/>
          </p:cNvPicPr>
          <p:nvPr/>
        </p:nvPicPr>
        <p:blipFill>
          <a:blip r:embed="rId4"/>
          <a:srcRect/>
          <a:stretch>
            <a:fillRect/>
          </a:stretch>
        </p:blipFill>
        <p:spPr bwMode="auto">
          <a:xfrm>
            <a:off x="0" y="4572000"/>
            <a:ext cx="2286000" cy="2286000"/>
          </a:xfrm>
          <a:prstGeom prst="rect">
            <a:avLst/>
          </a:prstGeom>
          <a:noFill/>
        </p:spPr>
      </p:pic>
      <p:pic>
        <p:nvPicPr>
          <p:cNvPr id="4099" name="Picture 3" descr="F:\Dabur.jpg"/>
          <p:cNvPicPr>
            <a:picLocks noChangeAspect="1" noChangeArrowheads="1"/>
          </p:cNvPicPr>
          <p:nvPr/>
        </p:nvPicPr>
        <p:blipFill>
          <a:blip r:embed="rId5"/>
          <a:srcRect/>
          <a:stretch>
            <a:fillRect/>
          </a:stretch>
        </p:blipFill>
        <p:spPr bwMode="auto">
          <a:xfrm>
            <a:off x="2286000" y="4572000"/>
            <a:ext cx="2590800" cy="2286000"/>
          </a:xfrm>
          <a:prstGeom prst="rect">
            <a:avLst/>
          </a:prstGeom>
          <a:noFill/>
        </p:spPr>
      </p:pic>
      <p:pic>
        <p:nvPicPr>
          <p:cNvPr id="4100" name="Picture 4" descr="F:\ayur-logo.gif"/>
          <p:cNvPicPr>
            <a:picLocks noChangeAspect="1" noChangeArrowheads="1"/>
          </p:cNvPicPr>
          <p:nvPr/>
        </p:nvPicPr>
        <p:blipFill>
          <a:blip r:embed="rId6"/>
          <a:srcRect/>
          <a:stretch>
            <a:fillRect/>
          </a:stretch>
        </p:blipFill>
        <p:spPr bwMode="auto">
          <a:xfrm>
            <a:off x="4876801" y="4572000"/>
            <a:ext cx="2438400" cy="2286000"/>
          </a:xfrm>
          <a:prstGeom prst="rect">
            <a:avLst/>
          </a:prstGeom>
          <a:noFill/>
        </p:spPr>
      </p:pic>
      <p:pic>
        <p:nvPicPr>
          <p:cNvPr id="4101" name="Picture 5" descr="F:\Emami-Logo.JPG"/>
          <p:cNvPicPr>
            <a:picLocks noChangeAspect="1" noChangeArrowheads="1"/>
          </p:cNvPicPr>
          <p:nvPr/>
        </p:nvPicPr>
        <p:blipFill>
          <a:blip r:embed="rId7"/>
          <a:srcRect/>
          <a:stretch>
            <a:fillRect/>
          </a:stretch>
        </p:blipFill>
        <p:spPr bwMode="auto">
          <a:xfrm>
            <a:off x="7315200" y="4572000"/>
            <a:ext cx="1828800" cy="2286000"/>
          </a:xfrm>
          <a:prstGeom prst="rect">
            <a:avLst/>
          </a:prstGeom>
          <a:noFill/>
        </p:spPr>
      </p:pic>
    </p:spTree>
  </p:cSld>
  <p:clrMapOvr>
    <a:masterClrMapping/>
  </p:clrMapOvr>
  <p:transition spd="med">
    <p:fade thruBlk="1"/>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p:txBody>
          <a:bodyPr/>
          <a:lstStyle/>
          <a:p>
            <a:endParaRPr lang="en-US"/>
          </a:p>
        </p:txBody>
      </p:sp>
      <p:pic>
        <p:nvPicPr>
          <p:cNvPr id="37891"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pic>
        <p:nvPicPr>
          <p:cNvPr id="3074" name="Picture 2" descr="C:\Users\deepraj\Desktop\Images\ayurveda_medimix_soap.jpg"/>
          <p:cNvPicPr>
            <a:picLocks noChangeAspect="1" noChangeArrowheads="1"/>
          </p:cNvPicPr>
          <p:nvPr/>
        </p:nvPicPr>
        <p:blipFill>
          <a:blip r:embed="rId4"/>
          <a:srcRect/>
          <a:stretch>
            <a:fillRect/>
          </a:stretch>
        </p:blipFill>
        <p:spPr bwMode="auto">
          <a:xfrm>
            <a:off x="3200400" y="2438400"/>
            <a:ext cx="2895600" cy="2419350"/>
          </a:xfrm>
          <a:prstGeom prst="rect">
            <a:avLst/>
          </a:prstGeom>
          <a:noFill/>
        </p:spPr>
      </p:pic>
      <p:pic>
        <p:nvPicPr>
          <p:cNvPr id="3075" name="Picture 3" descr="F:\1697.jpg"/>
          <p:cNvPicPr>
            <a:picLocks noChangeAspect="1" noChangeArrowheads="1"/>
          </p:cNvPicPr>
          <p:nvPr/>
        </p:nvPicPr>
        <p:blipFill>
          <a:blip r:embed="rId5"/>
          <a:srcRect/>
          <a:stretch>
            <a:fillRect/>
          </a:stretch>
        </p:blipFill>
        <p:spPr bwMode="auto">
          <a:xfrm>
            <a:off x="0" y="1"/>
            <a:ext cx="3200400" cy="2362199"/>
          </a:xfrm>
          <a:prstGeom prst="rect">
            <a:avLst/>
          </a:prstGeom>
          <a:noFill/>
        </p:spPr>
      </p:pic>
      <p:pic>
        <p:nvPicPr>
          <p:cNvPr id="3076" name="Picture 4" descr="F:\skin-care.gif"/>
          <p:cNvPicPr>
            <a:picLocks noChangeAspect="1" noChangeArrowheads="1"/>
          </p:cNvPicPr>
          <p:nvPr/>
        </p:nvPicPr>
        <p:blipFill>
          <a:blip r:embed="rId6"/>
          <a:srcRect/>
          <a:stretch>
            <a:fillRect/>
          </a:stretch>
        </p:blipFill>
        <p:spPr bwMode="auto">
          <a:xfrm>
            <a:off x="6096000" y="0"/>
            <a:ext cx="3048000" cy="2438400"/>
          </a:xfrm>
          <a:prstGeom prst="rect">
            <a:avLst/>
          </a:prstGeom>
          <a:noFill/>
        </p:spPr>
      </p:pic>
      <p:pic>
        <p:nvPicPr>
          <p:cNvPr id="3077" name="Picture 5" descr="F:\3182195772_c4b025e3c7.jpg"/>
          <p:cNvPicPr>
            <a:picLocks noChangeAspect="1" noChangeArrowheads="1"/>
          </p:cNvPicPr>
          <p:nvPr/>
        </p:nvPicPr>
        <p:blipFill>
          <a:blip r:embed="rId7"/>
          <a:srcRect/>
          <a:stretch>
            <a:fillRect/>
          </a:stretch>
        </p:blipFill>
        <p:spPr bwMode="auto">
          <a:xfrm>
            <a:off x="0" y="4800600"/>
            <a:ext cx="3200400" cy="2057400"/>
          </a:xfrm>
          <a:prstGeom prst="rect">
            <a:avLst/>
          </a:prstGeom>
          <a:noFill/>
        </p:spPr>
      </p:pic>
      <p:pic>
        <p:nvPicPr>
          <p:cNvPr id="3078" name="Picture 6" descr="F:\pancharistha.jpg"/>
          <p:cNvPicPr>
            <a:picLocks noChangeAspect="1" noChangeArrowheads="1"/>
          </p:cNvPicPr>
          <p:nvPr/>
        </p:nvPicPr>
        <p:blipFill>
          <a:blip r:embed="rId8"/>
          <a:srcRect/>
          <a:stretch>
            <a:fillRect/>
          </a:stretch>
        </p:blipFill>
        <p:spPr bwMode="auto">
          <a:xfrm>
            <a:off x="6096001" y="4800601"/>
            <a:ext cx="3048000" cy="2057400"/>
          </a:xfrm>
          <a:prstGeom prst="rect">
            <a:avLst/>
          </a:prstGeom>
          <a:noFill/>
        </p:spPr>
      </p:pic>
    </p:spTree>
  </p:cSld>
  <p:clrMapOvr>
    <a:masterClrMapping/>
  </p:clrMapOvr>
  <p:transition spd="med">
    <p:fade thruBlk="1"/>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p:txBody>
          <a:bodyPr/>
          <a:lstStyle/>
          <a:p>
            <a:endParaRPr lang="en-US"/>
          </a:p>
        </p:txBody>
      </p:sp>
      <p:pic>
        <p:nvPicPr>
          <p:cNvPr id="31747" name="Picture 3" descr="26"/>
          <p:cNvPicPr>
            <a:picLocks noChangeAspect="1" noChangeArrowheads="1"/>
          </p:cNvPicPr>
          <p:nvPr/>
        </p:nvPicPr>
        <p:blipFill>
          <a:blip r:embed="rId3"/>
          <a:srcRect/>
          <a:stretch>
            <a:fillRect/>
          </a:stretch>
        </p:blipFill>
        <p:spPr bwMode="auto">
          <a:xfrm>
            <a:off x="0" y="0"/>
            <a:ext cx="9144000" cy="7239000"/>
          </a:xfrm>
          <a:prstGeom prst="rect">
            <a:avLst/>
          </a:prstGeom>
          <a:noFill/>
        </p:spPr>
      </p:pic>
      <p:sp>
        <p:nvSpPr>
          <p:cNvPr id="31748" name="Text Box 4"/>
          <p:cNvSpPr txBox="1">
            <a:spLocks noChangeArrowheads="1"/>
          </p:cNvSpPr>
          <p:nvPr/>
        </p:nvSpPr>
        <p:spPr bwMode="auto">
          <a:xfrm>
            <a:off x="990600" y="228600"/>
            <a:ext cx="6629400" cy="641350"/>
          </a:xfrm>
          <a:prstGeom prst="rect">
            <a:avLst/>
          </a:prstGeom>
          <a:noFill/>
          <a:ln w="9525">
            <a:noFill/>
            <a:miter lim="800000"/>
            <a:headEnd/>
            <a:tailEnd/>
          </a:ln>
          <a:effectLst/>
        </p:spPr>
        <p:txBody>
          <a:bodyPr>
            <a:spAutoFit/>
          </a:bodyPr>
          <a:lstStyle/>
          <a:p>
            <a:pPr>
              <a:spcBef>
                <a:spcPct val="50000"/>
              </a:spcBef>
            </a:pPr>
            <a:r>
              <a:rPr lang="en-US" sz="3600" dirty="0"/>
              <a:t>               </a:t>
            </a:r>
          </a:p>
        </p:txBody>
      </p:sp>
      <p:sp>
        <p:nvSpPr>
          <p:cNvPr id="31750" name="Rectangle 6"/>
          <p:cNvSpPr>
            <a:spLocks noChangeArrowheads="1"/>
          </p:cNvSpPr>
          <p:nvPr/>
        </p:nvSpPr>
        <p:spPr bwMode="auto">
          <a:xfrm>
            <a:off x="762000" y="1214438"/>
            <a:ext cx="8382000" cy="5643562"/>
          </a:xfrm>
          <a:prstGeom prst="rect">
            <a:avLst/>
          </a:prstGeom>
          <a:noFill/>
          <a:ln w="9525">
            <a:noFill/>
            <a:miter lim="800000"/>
            <a:headEnd/>
            <a:tailEnd/>
          </a:ln>
          <a:effectLst/>
        </p:spPr>
        <p:txBody>
          <a:bodyPr>
            <a:spAutoFit/>
          </a:bodyPr>
          <a:lstStyle/>
          <a:p>
            <a:r>
              <a:rPr lang="en-US" sz="2800" dirty="0">
                <a:solidFill>
                  <a:srgbClr val="FF0066"/>
                </a:solidFill>
              </a:rPr>
              <a:t>INDUSTRY            -       HEALTHCARE</a:t>
            </a:r>
          </a:p>
          <a:p>
            <a:r>
              <a:rPr lang="en-US" sz="2800" dirty="0">
                <a:solidFill>
                  <a:srgbClr val="FF0066"/>
                </a:solidFill>
              </a:rPr>
              <a:t>HEADQUATERS   -       FARIDABAD,INDIA</a:t>
            </a:r>
          </a:p>
          <a:p>
            <a:r>
              <a:rPr lang="en-US" sz="2800" dirty="0">
                <a:solidFill>
                  <a:srgbClr val="FF0066"/>
                </a:solidFill>
              </a:rPr>
              <a:t>AREA SERVED     -       WORLDWIDE </a:t>
            </a:r>
          </a:p>
          <a:p>
            <a:r>
              <a:rPr lang="en-US" sz="2800" dirty="0">
                <a:solidFill>
                  <a:srgbClr val="FF0066"/>
                </a:solidFill>
              </a:rPr>
              <a:t>WEBSITE               -        JIVA.COM</a:t>
            </a:r>
          </a:p>
          <a:p>
            <a:pPr algn="ctr"/>
            <a:r>
              <a:rPr lang="en-US" sz="2800" dirty="0">
                <a:solidFill>
                  <a:srgbClr val="FF0066"/>
                </a:solidFill>
              </a:rPr>
              <a:t>  </a:t>
            </a:r>
          </a:p>
          <a:p>
            <a:pPr algn="ctr"/>
            <a:r>
              <a:rPr lang="en-US" sz="2800" dirty="0">
                <a:solidFill>
                  <a:srgbClr val="FF0066"/>
                </a:solidFill>
              </a:rPr>
              <a:t>  </a:t>
            </a:r>
            <a:r>
              <a:rPr lang="en-US" sz="2800" dirty="0">
                <a:solidFill>
                  <a:srgbClr val="FF0066"/>
                </a:solidFill>
                <a:latin typeface="Stencil" pitchFamily="82" charset="0"/>
              </a:rPr>
              <a:t>JIVA AYURVEDA</a:t>
            </a:r>
            <a:r>
              <a:rPr lang="en-US" sz="2800" dirty="0">
                <a:solidFill>
                  <a:srgbClr val="FF0066"/>
                </a:solidFill>
              </a:rPr>
              <a:t>  is an </a:t>
            </a:r>
            <a:r>
              <a:rPr lang="en-US" sz="2800" dirty="0">
                <a:solidFill>
                  <a:srgbClr val="FF0066"/>
                </a:solidFill>
                <a:latin typeface="Stencil" pitchFamily="82" charset="0"/>
              </a:rPr>
              <a:t>AYURVEDIC </a:t>
            </a:r>
            <a:r>
              <a:rPr lang="en-US" sz="2800" dirty="0">
                <a:solidFill>
                  <a:srgbClr val="FF0066"/>
                </a:solidFill>
                <a:latin typeface="Arial" charset="0"/>
                <a:ea typeface="Arial Unicode MS" pitchFamily="34" charset="-128"/>
                <a:cs typeface="Arial Unicode MS" pitchFamily="34" charset="-128"/>
              </a:rPr>
              <a:t>Company based in India. Founded in 1992,the company is headquartered in </a:t>
            </a:r>
            <a:r>
              <a:rPr lang="en-US" sz="2800" dirty="0" err="1">
                <a:solidFill>
                  <a:srgbClr val="FF0066"/>
                </a:solidFill>
                <a:latin typeface="Arial" charset="0"/>
                <a:ea typeface="Arial Unicode MS" pitchFamily="34" charset="-128"/>
                <a:cs typeface="Arial Unicode MS" pitchFamily="34" charset="-128"/>
              </a:rPr>
              <a:t>Faridabad,Haryana,is</a:t>
            </a:r>
            <a:r>
              <a:rPr lang="en-US" sz="2800" dirty="0">
                <a:solidFill>
                  <a:srgbClr val="FF0066"/>
                </a:solidFill>
                <a:latin typeface="Arial" charset="0"/>
                <a:ea typeface="Arial Unicode MS" pitchFamily="34" charset="-128"/>
                <a:cs typeface="Arial Unicode MS" pitchFamily="34" charset="-128"/>
              </a:rPr>
              <a:t> registered in the name of </a:t>
            </a:r>
            <a:r>
              <a:rPr lang="en-US" sz="2800" dirty="0" err="1">
                <a:solidFill>
                  <a:srgbClr val="FF0066"/>
                </a:solidFill>
                <a:latin typeface="Stencil" pitchFamily="82" charset="0"/>
                <a:ea typeface="Arial Unicode MS" pitchFamily="34" charset="-128"/>
                <a:cs typeface="Arial Unicode MS" pitchFamily="34" charset="-128"/>
              </a:rPr>
              <a:t>jiva</a:t>
            </a:r>
            <a:r>
              <a:rPr lang="en-US" sz="2800" dirty="0">
                <a:solidFill>
                  <a:srgbClr val="FF0066"/>
                </a:solidFill>
                <a:latin typeface="Stencil" pitchFamily="82" charset="0"/>
                <a:ea typeface="Arial Unicode MS" pitchFamily="34" charset="-128"/>
                <a:cs typeface="Arial Unicode MS" pitchFamily="34" charset="-128"/>
              </a:rPr>
              <a:t> </a:t>
            </a:r>
            <a:r>
              <a:rPr lang="en-US" sz="2800" dirty="0" err="1">
                <a:solidFill>
                  <a:srgbClr val="FF0066"/>
                </a:solidFill>
                <a:latin typeface="Stencil" pitchFamily="82" charset="0"/>
                <a:ea typeface="Arial Unicode MS" pitchFamily="34" charset="-128"/>
                <a:cs typeface="Arial Unicode MS" pitchFamily="34" charset="-128"/>
              </a:rPr>
              <a:t>ayurvedic</a:t>
            </a:r>
            <a:r>
              <a:rPr lang="en-US" sz="2800" dirty="0">
                <a:solidFill>
                  <a:srgbClr val="FF0066"/>
                </a:solidFill>
                <a:latin typeface="Stencil" pitchFamily="82" charset="0"/>
                <a:ea typeface="Arial Unicode MS" pitchFamily="34" charset="-128"/>
                <a:cs typeface="Arial Unicode MS" pitchFamily="34" charset="-128"/>
              </a:rPr>
              <a:t> pharmacy </a:t>
            </a:r>
            <a:r>
              <a:rPr lang="en-US" sz="2800" dirty="0" err="1">
                <a:solidFill>
                  <a:srgbClr val="FF0066"/>
                </a:solidFill>
                <a:latin typeface="Stencil" pitchFamily="82" charset="0"/>
                <a:ea typeface="Arial Unicode MS" pitchFamily="34" charset="-128"/>
                <a:cs typeface="Arial Unicode MS" pitchFamily="34" charset="-128"/>
              </a:rPr>
              <a:t>limited.jiva</a:t>
            </a:r>
            <a:r>
              <a:rPr lang="en-US" sz="2800" dirty="0">
                <a:solidFill>
                  <a:srgbClr val="FF0066"/>
                </a:solidFill>
                <a:latin typeface="Stencil" pitchFamily="82" charset="0"/>
                <a:ea typeface="Arial Unicode MS" pitchFamily="34" charset="-128"/>
                <a:cs typeface="Arial Unicode MS" pitchFamily="34" charset="-128"/>
              </a:rPr>
              <a:t> </a:t>
            </a:r>
            <a:r>
              <a:rPr lang="en-US" sz="2800" dirty="0" err="1">
                <a:solidFill>
                  <a:srgbClr val="FF0066"/>
                </a:solidFill>
                <a:latin typeface="Stencil" pitchFamily="82" charset="0"/>
                <a:ea typeface="Arial Unicode MS" pitchFamily="34" charset="-128"/>
                <a:cs typeface="Arial Unicode MS" pitchFamily="34" charset="-128"/>
              </a:rPr>
              <a:t>ayurveda</a:t>
            </a:r>
            <a:r>
              <a:rPr lang="en-US" sz="2800" dirty="0">
                <a:solidFill>
                  <a:srgbClr val="FF0066"/>
                </a:solidFill>
                <a:latin typeface="Arial" charset="0"/>
                <a:ea typeface="Arial Unicode MS" pitchFamily="34" charset="-128"/>
                <a:cs typeface="Arial Unicode MS" pitchFamily="34" charset="-128"/>
              </a:rPr>
              <a:t> was founded by AYURVEDIC </a:t>
            </a:r>
            <a:r>
              <a:rPr lang="en-US" sz="2800" dirty="0" err="1">
                <a:solidFill>
                  <a:srgbClr val="FF0066"/>
                </a:solidFill>
                <a:latin typeface="Arial" charset="0"/>
                <a:ea typeface="Arial Unicode MS" pitchFamily="34" charset="-128"/>
                <a:cs typeface="Arial Unicode MS" pitchFamily="34" charset="-128"/>
              </a:rPr>
              <a:t>DOCTOR,Dr.PRATAP</a:t>
            </a:r>
            <a:r>
              <a:rPr lang="en-US" sz="2800" dirty="0">
                <a:solidFill>
                  <a:srgbClr val="FF0066"/>
                </a:solidFill>
                <a:latin typeface="Arial" charset="0"/>
                <a:ea typeface="Arial Unicode MS" pitchFamily="34" charset="-128"/>
                <a:cs typeface="Arial Unicode MS" pitchFamily="34" charset="-128"/>
              </a:rPr>
              <a:t> CHAUHAN who is considered to be the pioneer of </a:t>
            </a:r>
            <a:r>
              <a:rPr lang="en-US" sz="2800" dirty="0" err="1">
                <a:solidFill>
                  <a:srgbClr val="FF0066"/>
                </a:solidFill>
                <a:latin typeface="Arial" charset="0"/>
                <a:ea typeface="Arial Unicode MS" pitchFamily="34" charset="-128"/>
                <a:cs typeface="Arial Unicode MS" pitchFamily="34" charset="-128"/>
              </a:rPr>
              <a:t>ayurvedic</a:t>
            </a:r>
            <a:r>
              <a:rPr lang="en-US" sz="2800" dirty="0">
                <a:solidFill>
                  <a:srgbClr val="FF0066"/>
                </a:solidFill>
                <a:latin typeface="Arial" charset="0"/>
                <a:ea typeface="Arial Unicode MS" pitchFamily="34" charset="-128"/>
                <a:cs typeface="Arial Unicode MS" pitchFamily="34" charset="-128"/>
              </a:rPr>
              <a:t> telemedicine.</a:t>
            </a:r>
          </a:p>
        </p:txBody>
      </p:sp>
      <p:pic>
        <p:nvPicPr>
          <p:cNvPr id="31752" name="Picture 8"/>
          <p:cNvPicPr>
            <a:picLocks noChangeAspect="1" noChangeArrowheads="1"/>
          </p:cNvPicPr>
          <p:nvPr/>
        </p:nvPicPr>
        <p:blipFill>
          <a:blip r:embed="rId4"/>
          <a:srcRect/>
          <a:stretch>
            <a:fillRect/>
          </a:stretch>
        </p:blipFill>
        <p:spPr bwMode="auto">
          <a:xfrm>
            <a:off x="0" y="0"/>
            <a:ext cx="7239000" cy="1219200"/>
          </a:xfrm>
          <a:prstGeom prst="rect">
            <a:avLst/>
          </a:prstGeom>
          <a:noFill/>
          <a:ln w="9525">
            <a:noFill/>
            <a:miter lim="800000"/>
            <a:headEnd/>
            <a:tailEnd/>
          </a:ln>
          <a:effectLst/>
        </p:spPr>
      </p:pic>
      <p:pic>
        <p:nvPicPr>
          <p:cNvPr id="6146" name="Picture 2" descr="F:\jiva-ayurveda.jpg"/>
          <p:cNvPicPr>
            <a:picLocks noChangeAspect="1" noChangeArrowheads="1"/>
          </p:cNvPicPr>
          <p:nvPr/>
        </p:nvPicPr>
        <p:blipFill>
          <a:blip r:embed="rId5"/>
          <a:srcRect/>
          <a:stretch>
            <a:fillRect/>
          </a:stretch>
        </p:blipFill>
        <p:spPr bwMode="auto">
          <a:xfrm>
            <a:off x="7239000" y="0"/>
            <a:ext cx="1905000" cy="1219200"/>
          </a:xfrm>
          <a:prstGeom prst="rect">
            <a:avLst/>
          </a:prstGeom>
          <a:noFill/>
        </p:spPr>
      </p:pic>
    </p:spTree>
  </p:cSld>
  <p:clrMapOvr>
    <a:masterClrMapping/>
  </p:clrMapOvr>
  <p:transition spd="med">
    <p:fade thruBlk="1"/>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p:txBody>
          <a:bodyPr/>
          <a:lstStyle/>
          <a:p>
            <a:endParaRPr lang="en-US"/>
          </a:p>
        </p:txBody>
      </p:sp>
      <p:pic>
        <p:nvPicPr>
          <p:cNvPr id="32771"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32772" name="Rectangle 4"/>
          <p:cNvSpPr>
            <a:spLocks noChangeArrowheads="1"/>
          </p:cNvSpPr>
          <p:nvPr/>
        </p:nvSpPr>
        <p:spPr bwMode="auto">
          <a:xfrm>
            <a:off x="990600" y="762000"/>
            <a:ext cx="6477000" cy="1800225"/>
          </a:xfrm>
          <a:prstGeom prst="rect">
            <a:avLst/>
          </a:prstGeom>
          <a:noFill/>
          <a:ln w="9525">
            <a:noFill/>
            <a:miter lim="800000"/>
            <a:headEnd/>
            <a:tailEnd/>
          </a:ln>
          <a:effectLst/>
        </p:spPr>
        <p:txBody>
          <a:bodyPr>
            <a:spAutoFit/>
          </a:bodyPr>
          <a:lstStyle/>
          <a:p>
            <a:pPr algn="just"/>
            <a:r>
              <a:rPr lang="en-US" sz="2800" dirty="0">
                <a:latin typeface="Arial" charset="0"/>
              </a:rPr>
              <a:t>The company manufacturers </a:t>
            </a:r>
            <a:r>
              <a:rPr lang="en-US" sz="2800" dirty="0" err="1">
                <a:latin typeface="Arial" charset="0"/>
              </a:rPr>
              <a:t>ayurvedic</a:t>
            </a:r>
            <a:r>
              <a:rPr lang="en-US" sz="2800" dirty="0">
                <a:latin typeface="Arial" charset="0"/>
              </a:rPr>
              <a:t> medicines &amp; products &amp; provides health consultation through its Tele medicine </a:t>
            </a:r>
            <a:r>
              <a:rPr lang="en-US" sz="2800" dirty="0" err="1">
                <a:latin typeface="Arial" charset="0"/>
              </a:rPr>
              <a:t>centres,clinics</a:t>
            </a:r>
            <a:r>
              <a:rPr lang="en-US" sz="2800" dirty="0">
                <a:latin typeface="Arial" charset="0"/>
              </a:rPr>
              <a:t> &amp; </a:t>
            </a:r>
            <a:r>
              <a:rPr lang="en-US" sz="2800" dirty="0" err="1">
                <a:latin typeface="Arial" charset="0"/>
              </a:rPr>
              <a:t>websities</a:t>
            </a:r>
            <a:r>
              <a:rPr lang="en-US" sz="2800" dirty="0">
                <a:latin typeface="Arial" charset="0"/>
              </a:rPr>
              <a:t>.</a:t>
            </a:r>
          </a:p>
        </p:txBody>
      </p:sp>
      <p:pic>
        <p:nvPicPr>
          <p:cNvPr id="5122" name="Picture 2" descr="F:\home_supplement_03.png"/>
          <p:cNvPicPr>
            <a:picLocks noChangeAspect="1" noChangeArrowheads="1"/>
          </p:cNvPicPr>
          <p:nvPr/>
        </p:nvPicPr>
        <p:blipFill>
          <a:blip r:embed="rId4"/>
          <a:srcRect/>
          <a:stretch>
            <a:fillRect/>
          </a:stretch>
        </p:blipFill>
        <p:spPr bwMode="auto">
          <a:xfrm>
            <a:off x="2438400" y="3505200"/>
            <a:ext cx="2438400" cy="3352800"/>
          </a:xfrm>
          <a:prstGeom prst="rect">
            <a:avLst/>
          </a:prstGeom>
          <a:noFill/>
        </p:spPr>
      </p:pic>
      <p:pic>
        <p:nvPicPr>
          <p:cNvPr id="5123" name="Picture 3" descr="F:\3182094108_885472d2d9.jpg"/>
          <p:cNvPicPr>
            <a:picLocks noChangeAspect="1" noChangeArrowheads="1"/>
          </p:cNvPicPr>
          <p:nvPr/>
        </p:nvPicPr>
        <p:blipFill>
          <a:blip r:embed="rId5"/>
          <a:srcRect/>
          <a:stretch>
            <a:fillRect/>
          </a:stretch>
        </p:blipFill>
        <p:spPr bwMode="auto">
          <a:xfrm>
            <a:off x="0" y="3505200"/>
            <a:ext cx="2438400" cy="3352800"/>
          </a:xfrm>
          <a:prstGeom prst="rect">
            <a:avLst/>
          </a:prstGeom>
          <a:noFill/>
        </p:spPr>
      </p:pic>
      <p:pic>
        <p:nvPicPr>
          <p:cNvPr id="1026" name="Picture 2" descr="F:\3181299417_7f9fec1a59.jpg"/>
          <p:cNvPicPr>
            <a:picLocks noChangeAspect="1" noChangeArrowheads="1"/>
          </p:cNvPicPr>
          <p:nvPr/>
        </p:nvPicPr>
        <p:blipFill>
          <a:blip r:embed="rId6"/>
          <a:srcRect/>
          <a:stretch>
            <a:fillRect/>
          </a:stretch>
        </p:blipFill>
        <p:spPr bwMode="auto">
          <a:xfrm>
            <a:off x="4800600" y="3505200"/>
            <a:ext cx="2133600" cy="3352800"/>
          </a:xfrm>
          <a:prstGeom prst="rect">
            <a:avLst/>
          </a:prstGeom>
          <a:noFill/>
        </p:spPr>
      </p:pic>
      <p:pic>
        <p:nvPicPr>
          <p:cNvPr id="1027" name="Picture 3" descr="F:\images.jpg"/>
          <p:cNvPicPr>
            <a:picLocks noChangeAspect="1" noChangeArrowheads="1"/>
          </p:cNvPicPr>
          <p:nvPr/>
        </p:nvPicPr>
        <p:blipFill>
          <a:blip r:embed="rId7"/>
          <a:srcRect/>
          <a:stretch>
            <a:fillRect/>
          </a:stretch>
        </p:blipFill>
        <p:spPr bwMode="auto">
          <a:xfrm>
            <a:off x="6934200" y="3505200"/>
            <a:ext cx="2209800" cy="3352800"/>
          </a:xfrm>
          <a:prstGeom prst="rect">
            <a:avLst/>
          </a:prstGeom>
          <a:noFill/>
        </p:spPr>
      </p:pic>
    </p:spTree>
  </p:cSld>
  <p:clrMapOvr>
    <a:masterClrMapping/>
  </p:clrMapOvr>
  <p:transition spd="med">
    <p:fade thruBlk="1"/>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26"/>
          <p:cNvPicPr>
            <a:picLocks noChangeAspect="1" noChangeArrowheads="1"/>
          </p:cNvPicPr>
          <p:nvPr/>
        </p:nvPicPr>
        <p:blipFill>
          <a:blip r:embed="rId3"/>
          <a:srcRect/>
          <a:stretch>
            <a:fillRect/>
          </a:stretch>
        </p:blipFill>
        <p:spPr bwMode="auto">
          <a:xfrm>
            <a:off x="0" y="-457200"/>
            <a:ext cx="9144000" cy="7315200"/>
          </a:xfrm>
          <a:prstGeom prst="rect">
            <a:avLst/>
          </a:prstGeom>
          <a:noFill/>
        </p:spPr>
      </p:pic>
      <p:sp>
        <p:nvSpPr>
          <p:cNvPr id="2" name="Title 1"/>
          <p:cNvSpPr>
            <a:spLocks noGrp="1"/>
          </p:cNvSpPr>
          <p:nvPr>
            <p:ph type="title"/>
          </p:nvPr>
        </p:nvSpPr>
        <p:spPr/>
        <p:txBody>
          <a:bodyPr/>
          <a:lstStyle/>
          <a:p>
            <a:endParaRPr lang="en-IN" dirty="0"/>
          </a:p>
        </p:txBody>
      </p:sp>
      <p:pic>
        <p:nvPicPr>
          <p:cNvPr id="4" name="Content Placeholder 3" descr="26"/>
          <p:cNvPicPr>
            <a:picLocks noGrp="1" noChangeAspect="1" noChangeArrowheads="1"/>
          </p:cNvPicPr>
          <p:nvPr>
            <p:ph idx="1"/>
          </p:nvPr>
        </p:nvPicPr>
        <p:blipFill>
          <a:blip r:embed="rId3"/>
          <a:srcRect/>
          <a:stretch>
            <a:fillRect/>
          </a:stretch>
        </p:blipFill>
        <p:spPr bwMode="auto">
          <a:xfrm>
            <a:off x="0" y="0"/>
            <a:ext cx="9144000" cy="7010400"/>
          </a:xfrm>
          <a:prstGeom prst="rect">
            <a:avLst/>
          </a:prstGeom>
          <a:noFill/>
        </p:spPr>
      </p:pic>
      <p:sp>
        <p:nvSpPr>
          <p:cNvPr id="6" name="Rectangle 5"/>
          <p:cNvSpPr/>
          <p:nvPr/>
        </p:nvSpPr>
        <p:spPr>
          <a:xfrm>
            <a:off x="1752600" y="1582340"/>
            <a:ext cx="6553200" cy="6186309"/>
          </a:xfrm>
          <a:prstGeom prst="rect">
            <a:avLst/>
          </a:prstGeom>
        </p:spPr>
        <p:txBody>
          <a:bodyPr wrap="square">
            <a:spAutoFit/>
          </a:bodyPr>
          <a:lstStyle/>
          <a:p>
            <a:pPr marL="342900" indent="-342900" algn="just">
              <a:buFont typeface="Wingdings" pitchFamily="2" charset="2"/>
              <a:buChar char="v"/>
            </a:pPr>
            <a:r>
              <a:rPr lang="en-US" b="1" dirty="0">
                <a:solidFill>
                  <a:srgbClr val="FFFF00"/>
                </a:solidFill>
              </a:rPr>
              <a:t>Type ---                 PUBLIC (NSE,BSE)</a:t>
            </a:r>
          </a:p>
          <a:p>
            <a:pPr marL="342900" indent="-342900" algn="just">
              <a:buFont typeface="Wingdings" pitchFamily="2" charset="2"/>
              <a:buChar char="v"/>
            </a:pPr>
            <a:r>
              <a:rPr lang="en-US" b="1" dirty="0">
                <a:solidFill>
                  <a:srgbClr val="FFFF00"/>
                </a:solidFill>
              </a:rPr>
              <a:t>INDUSTRY----   HEALTHCARE,FOOD</a:t>
            </a:r>
          </a:p>
          <a:p>
            <a:pPr marL="342900" indent="-342900" algn="just">
              <a:buFont typeface="Wingdings" pitchFamily="2" charset="2"/>
              <a:buChar char="v"/>
            </a:pPr>
            <a:r>
              <a:rPr lang="en-US" b="1" dirty="0">
                <a:solidFill>
                  <a:srgbClr val="FFFF00"/>
                </a:solidFill>
              </a:rPr>
              <a:t>FOUNDED ----  1884</a:t>
            </a:r>
          </a:p>
          <a:p>
            <a:pPr marL="342900" indent="-342900" algn="just">
              <a:buFont typeface="Wingdings" pitchFamily="2" charset="2"/>
              <a:buChar char="v"/>
            </a:pPr>
            <a:r>
              <a:rPr lang="en-US" b="1" dirty="0">
                <a:solidFill>
                  <a:srgbClr val="FFFF00"/>
                </a:solidFill>
              </a:rPr>
              <a:t>HQ               ---     DABUR TOWER,           				      KAUSAMBI,GHAZIABAD(UP) INDIA.</a:t>
            </a:r>
          </a:p>
          <a:p>
            <a:pPr marL="342900" indent="-342900" algn="just">
              <a:buFont typeface="Wingdings" pitchFamily="2" charset="2"/>
              <a:buChar char="v"/>
            </a:pPr>
            <a:r>
              <a:rPr lang="en-US" b="1" dirty="0">
                <a:solidFill>
                  <a:srgbClr val="FFFF00"/>
                </a:solidFill>
              </a:rPr>
              <a:t>FOUNDER(S)--   LATE DR.SK BURMAN</a:t>
            </a:r>
          </a:p>
          <a:p>
            <a:pPr marL="342900" indent="-342900" algn="just">
              <a:buFont typeface="Wingdings" pitchFamily="2" charset="2"/>
              <a:buChar char="v"/>
            </a:pPr>
            <a:r>
              <a:rPr lang="en-US" b="1" dirty="0">
                <a:solidFill>
                  <a:srgbClr val="FFFF00"/>
                </a:solidFill>
              </a:rPr>
              <a:t>KEY PEOPLE --  </a:t>
            </a:r>
            <a:r>
              <a:rPr lang="en-US" b="1" dirty="0">
                <a:solidFill>
                  <a:srgbClr val="0000FF"/>
                </a:solidFill>
              </a:rPr>
              <a:t>DR ANAND BURMAN (CHAIRMAN) </a:t>
            </a:r>
          </a:p>
          <a:p>
            <a:pPr marL="342900" indent="-342900" algn="just"/>
            <a:r>
              <a:rPr lang="en-US" b="1" dirty="0">
                <a:solidFill>
                  <a:srgbClr val="0000FF"/>
                </a:solidFill>
              </a:rPr>
              <a:t>                                         DR AMIT BURMAN (V.CHAIRMAN)        </a:t>
            </a:r>
          </a:p>
          <a:p>
            <a:pPr marL="342900" indent="-342900" algn="just"/>
            <a:r>
              <a:rPr lang="en-US" b="1" dirty="0">
                <a:solidFill>
                  <a:srgbClr val="0000FF"/>
                </a:solidFill>
              </a:rPr>
              <a:t>                                      MR SUNIL DUGGALE (CEO)</a:t>
            </a:r>
            <a:endParaRPr lang="en-US" b="1" dirty="0">
              <a:solidFill>
                <a:srgbClr val="FFFF00"/>
              </a:solidFill>
            </a:endParaRPr>
          </a:p>
          <a:p>
            <a:pPr marL="342900" indent="-342900" algn="just">
              <a:buFont typeface="Wingdings" pitchFamily="2" charset="2"/>
              <a:buChar char="v"/>
            </a:pPr>
            <a:r>
              <a:rPr lang="en-US" b="1" dirty="0">
                <a:solidFill>
                  <a:srgbClr val="FFFF00"/>
                </a:solidFill>
              </a:rPr>
              <a:t>PRODUCT---- DABUR AMLA  CHWANPRAS H 			,VATIKA,HAZMOLA &amp; REAL </a:t>
            </a:r>
          </a:p>
          <a:p>
            <a:pPr marL="342900" indent="-342900" algn="just">
              <a:buFont typeface="Wingdings" pitchFamily="2" charset="2"/>
              <a:buChar char="v"/>
            </a:pPr>
            <a:r>
              <a:rPr lang="en-US" b="1" dirty="0">
                <a:solidFill>
                  <a:srgbClr val="FFFF00"/>
                </a:solidFill>
              </a:rPr>
              <a:t>NET  INCOME--- (INR) 425cr (2008,2009)</a:t>
            </a:r>
          </a:p>
          <a:p>
            <a:pPr marL="342900" indent="-342900" algn="just">
              <a:buFont typeface="Wingdings" pitchFamily="2" charset="2"/>
              <a:buChar char="v"/>
            </a:pPr>
            <a:r>
              <a:rPr lang="en-US" b="1" dirty="0">
                <a:solidFill>
                  <a:srgbClr val="FFFF00"/>
                </a:solidFill>
              </a:rPr>
              <a:t>EMPLOYEES---- 3000(APPROX)</a:t>
            </a:r>
          </a:p>
          <a:p>
            <a:pPr marL="342900" indent="-342900" algn="just">
              <a:buFont typeface="Wingdings" pitchFamily="2" charset="2"/>
              <a:buChar char="v"/>
            </a:pPr>
            <a:r>
              <a:rPr lang="en-US" b="1" dirty="0">
                <a:solidFill>
                  <a:srgbClr val="FFFF00"/>
                </a:solidFill>
              </a:rPr>
              <a:t>DIVISION-----	NEPAL,EGYPT,BANGLADESH,PAK.UAE</a:t>
            </a:r>
          </a:p>
          <a:p>
            <a:pPr marL="342900" indent="-342900" algn="just"/>
            <a:r>
              <a:rPr lang="en-US" b="1" dirty="0">
                <a:solidFill>
                  <a:srgbClr val="FFFF00"/>
                </a:solidFill>
              </a:rPr>
              <a:t>   			JAQULIN EINC.(USA)</a:t>
            </a:r>
          </a:p>
          <a:p>
            <a:pPr marL="342900" indent="-342900" algn="just">
              <a:buFont typeface="Wingdings" pitchFamily="2" charset="2"/>
              <a:buChar char="v"/>
            </a:pPr>
            <a:r>
              <a:rPr lang="en-US" b="1" dirty="0">
                <a:solidFill>
                  <a:srgbClr val="FFFF00"/>
                </a:solidFill>
              </a:rPr>
              <a:t>SUBSIDIARIES---- DABUR  INT.  FEM CARE PHARMA,              </a:t>
            </a:r>
          </a:p>
          <a:p>
            <a:pPr marL="342900" indent="-342900" algn="just"/>
            <a:r>
              <a:rPr lang="en-US" b="1" dirty="0">
                <a:solidFill>
                  <a:srgbClr val="FFFF00"/>
                </a:solidFill>
              </a:rPr>
              <a:t>                                           NEWU.</a:t>
            </a:r>
          </a:p>
          <a:p>
            <a:pPr marL="342900" indent="-342900" algn="just">
              <a:buFont typeface="Wingdings" pitchFamily="2" charset="2"/>
              <a:buChar char="v"/>
            </a:pPr>
            <a:r>
              <a:rPr lang="en-US" b="1" dirty="0">
                <a:solidFill>
                  <a:srgbClr val="FFFF00"/>
                </a:solidFill>
              </a:rPr>
              <a:t>WEBSITE-------DABUR .COM</a:t>
            </a:r>
          </a:p>
          <a:p>
            <a:pPr marL="342900" indent="-342900" algn="just"/>
            <a:r>
              <a:rPr lang="en-US" b="1" dirty="0">
                <a:solidFill>
                  <a:srgbClr val="FFFF00"/>
                </a:solidFill>
              </a:rPr>
              <a:t>	</a:t>
            </a:r>
          </a:p>
          <a:p>
            <a:pPr marL="342900" indent="-342900" algn="just">
              <a:buFont typeface="Wingdings" pitchFamily="2" charset="2"/>
              <a:buChar char="v"/>
            </a:pPr>
            <a:endParaRPr lang="en-US" b="1" dirty="0">
              <a:solidFill>
                <a:srgbClr val="FFFF00"/>
              </a:solidFill>
            </a:endParaRPr>
          </a:p>
          <a:p>
            <a:pPr marL="342900" indent="-342900" algn="just">
              <a:buFont typeface="Wingdings" pitchFamily="2" charset="2"/>
              <a:buChar char="v"/>
            </a:pPr>
            <a:endParaRPr lang="en-US" b="1" dirty="0">
              <a:solidFill>
                <a:srgbClr val="0000FF"/>
              </a:solidFill>
            </a:endParaRPr>
          </a:p>
          <a:p>
            <a:pPr marL="342900" indent="-342900" algn="just"/>
            <a:r>
              <a:rPr lang="en-US" b="1" dirty="0">
                <a:solidFill>
                  <a:srgbClr val="0000FF"/>
                </a:solidFill>
              </a:rPr>
              <a:t>        </a:t>
            </a:r>
          </a:p>
        </p:txBody>
      </p:sp>
      <p:pic>
        <p:nvPicPr>
          <p:cNvPr id="7" name="Picture 3" descr="F:\Dabur.jpg"/>
          <p:cNvPicPr>
            <a:picLocks noChangeAspect="1" noChangeArrowheads="1"/>
          </p:cNvPicPr>
          <p:nvPr/>
        </p:nvPicPr>
        <p:blipFill>
          <a:blip r:embed="rId4"/>
          <a:srcRect/>
          <a:stretch>
            <a:fillRect/>
          </a:stretch>
        </p:blipFill>
        <p:spPr bwMode="auto">
          <a:xfrm>
            <a:off x="0" y="-457200"/>
            <a:ext cx="9144000" cy="2057400"/>
          </a:xfrm>
          <a:prstGeom prst="rect">
            <a:avLst/>
          </a:prstGeom>
          <a:noFill/>
        </p:spPr>
      </p:pic>
    </p:spTree>
  </p:cSld>
  <p:clrMapOvr>
    <a:masterClrMapping/>
  </p:clrMapOvr>
  <p:transition spd="med">
    <p:fade thruBlk="1"/>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p:txBody>
          <a:bodyPr/>
          <a:lstStyle/>
          <a:p>
            <a:pPr algn="just"/>
            <a:endParaRPr lang="en-US" sz="2800"/>
          </a:p>
        </p:txBody>
      </p:sp>
      <p:pic>
        <p:nvPicPr>
          <p:cNvPr id="33795" name="Picture 3" descr="26"/>
          <p:cNvPicPr>
            <a:picLocks noChangeAspect="1" noChangeArrowheads="1"/>
          </p:cNvPicPr>
          <p:nvPr/>
        </p:nvPicPr>
        <p:blipFill>
          <a:blip r:embed="rId3"/>
          <a:srcRect/>
          <a:stretch>
            <a:fillRect/>
          </a:stretch>
        </p:blipFill>
        <p:spPr bwMode="auto">
          <a:xfrm>
            <a:off x="0" y="-609600"/>
            <a:ext cx="9144000" cy="7467600"/>
          </a:xfrm>
          <a:prstGeom prst="rect">
            <a:avLst/>
          </a:prstGeom>
          <a:noFill/>
        </p:spPr>
      </p:pic>
      <p:sp>
        <p:nvSpPr>
          <p:cNvPr id="11" name="TextBox 10"/>
          <p:cNvSpPr txBox="1"/>
          <p:nvPr/>
        </p:nvSpPr>
        <p:spPr>
          <a:xfrm>
            <a:off x="2362200" y="1676400"/>
            <a:ext cx="184731" cy="523220"/>
          </a:xfrm>
          <a:prstGeom prst="rect">
            <a:avLst/>
          </a:prstGeom>
          <a:noFill/>
        </p:spPr>
        <p:txBody>
          <a:bodyPr wrap="none" rtlCol="0">
            <a:spAutoFit/>
          </a:bodyPr>
          <a:lstStyle/>
          <a:p>
            <a:pPr algn="just"/>
            <a:endParaRPr lang="en-US" sz="2800" dirty="0"/>
          </a:p>
        </p:txBody>
      </p:sp>
      <p:sp>
        <p:nvSpPr>
          <p:cNvPr id="13" name="TextBox 12"/>
          <p:cNvSpPr txBox="1"/>
          <p:nvPr/>
        </p:nvSpPr>
        <p:spPr>
          <a:xfrm>
            <a:off x="2590800" y="1905000"/>
            <a:ext cx="4191000" cy="523220"/>
          </a:xfrm>
          <a:prstGeom prst="rect">
            <a:avLst/>
          </a:prstGeom>
          <a:noFill/>
        </p:spPr>
        <p:txBody>
          <a:bodyPr wrap="square" rtlCol="0">
            <a:spAutoFit/>
          </a:bodyPr>
          <a:lstStyle/>
          <a:p>
            <a:pPr algn="just"/>
            <a:endParaRPr lang="en-US" sz="2800" dirty="0"/>
          </a:p>
        </p:txBody>
      </p:sp>
      <p:sp>
        <p:nvSpPr>
          <p:cNvPr id="17" name="Rectangle 16"/>
          <p:cNvSpPr/>
          <p:nvPr/>
        </p:nvSpPr>
        <p:spPr>
          <a:xfrm>
            <a:off x="0" y="2514600"/>
            <a:ext cx="9144000" cy="3416320"/>
          </a:xfrm>
          <a:prstGeom prst="rect">
            <a:avLst/>
          </a:prstGeom>
        </p:spPr>
        <p:txBody>
          <a:bodyPr wrap="square">
            <a:spAutoFit/>
          </a:bodyPr>
          <a:lstStyle/>
          <a:p>
            <a:pPr algn="just">
              <a:buFont typeface="Wingdings" pitchFamily="2" charset="2"/>
              <a:buChar char="v"/>
            </a:pPr>
            <a:r>
              <a:rPr lang="en-US" sz="2400" b="1" dirty="0" err="1">
                <a:solidFill>
                  <a:srgbClr val="FFFF00"/>
                </a:solidFill>
              </a:rPr>
              <a:t>Dabur</a:t>
            </a:r>
            <a:r>
              <a:rPr lang="en-US" sz="2400" b="1" dirty="0">
                <a:solidFill>
                  <a:srgbClr val="FFFF00"/>
                </a:solidFill>
              </a:rPr>
              <a:t> </a:t>
            </a:r>
            <a:r>
              <a:rPr lang="en-US" sz="2400" dirty="0">
                <a:solidFill>
                  <a:srgbClr val="FFFF00"/>
                </a:solidFill>
              </a:rPr>
              <a:t>(</a:t>
            </a:r>
            <a:r>
              <a:rPr lang="en-US" sz="2400" u="sng" dirty="0" err="1">
                <a:solidFill>
                  <a:srgbClr val="FFFF00"/>
                </a:solidFill>
                <a:hlinkClick r:id="rId4" tooltip="Devanagari"/>
              </a:rPr>
              <a:t>Devanagari</a:t>
            </a:r>
            <a:r>
              <a:rPr lang="en-US" sz="2400" dirty="0">
                <a:solidFill>
                  <a:srgbClr val="FFFF00"/>
                </a:solidFill>
              </a:rPr>
              <a:t>: </a:t>
            </a:r>
            <a:r>
              <a:rPr lang="en-US" sz="2400" dirty="0" err="1">
                <a:solidFill>
                  <a:srgbClr val="FFFF00"/>
                </a:solidFill>
              </a:rPr>
              <a:t>डाबर</a:t>
            </a:r>
            <a:r>
              <a:rPr lang="en-US" sz="2400" dirty="0">
                <a:solidFill>
                  <a:srgbClr val="FFFF00"/>
                </a:solidFill>
              </a:rPr>
              <a:t>) derived from </a:t>
            </a:r>
            <a:r>
              <a:rPr lang="en-US" sz="2400" b="1" dirty="0" err="1">
                <a:solidFill>
                  <a:srgbClr val="FFFF00"/>
                </a:solidFill>
              </a:rPr>
              <a:t>Da</a:t>
            </a:r>
            <a:r>
              <a:rPr lang="en-US" sz="2400" dirty="0" err="1">
                <a:solidFill>
                  <a:srgbClr val="FFFF00"/>
                </a:solidFill>
              </a:rPr>
              <a:t>ktar</a:t>
            </a:r>
            <a:r>
              <a:rPr lang="en-US" sz="2400" dirty="0">
                <a:solidFill>
                  <a:srgbClr val="FFFF00"/>
                </a:solidFill>
              </a:rPr>
              <a:t> </a:t>
            </a:r>
            <a:r>
              <a:rPr lang="en-US" sz="2400" b="1" dirty="0" err="1">
                <a:solidFill>
                  <a:srgbClr val="FFFF00"/>
                </a:solidFill>
              </a:rPr>
              <a:t>Bur</a:t>
            </a:r>
            <a:r>
              <a:rPr lang="en-US" sz="2400" dirty="0" err="1">
                <a:solidFill>
                  <a:srgbClr val="FFFF00"/>
                </a:solidFill>
              </a:rPr>
              <a:t>man</a:t>
            </a:r>
            <a:r>
              <a:rPr lang="en-US" sz="2400" dirty="0">
                <a:solidFill>
                  <a:srgbClr val="FFFF00"/>
                </a:solidFill>
              </a:rPr>
              <a:t> is India's largest </a:t>
            </a:r>
            <a:r>
              <a:rPr lang="en-US" sz="2400" dirty="0" err="1">
                <a:solidFill>
                  <a:srgbClr val="FFFF00"/>
                </a:solidFill>
              </a:rPr>
              <a:t>Ayurvedic</a:t>
            </a:r>
            <a:r>
              <a:rPr lang="en-US" sz="2400" dirty="0">
                <a:solidFill>
                  <a:srgbClr val="FFFF00"/>
                </a:solidFill>
              </a:rPr>
              <a:t> medicine manufacturer. </a:t>
            </a:r>
            <a:r>
              <a:rPr lang="en-US" sz="2400" dirty="0" err="1">
                <a:solidFill>
                  <a:srgbClr val="FFFF00"/>
                </a:solidFill>
              </a:rPr>
              <a:t>Dabur's</a:t>
            </a:r>
            <a:r>
              <a:rPr lang="en-US" sz="2400" dirty="0">
                <a:solidFill>
                  <a:srgbClr val="FFFF00"/>
                </a:solidFill>
              </a:rPr>
              <a:t> </a:t>
            </a:r>
            <a:r>
              <a:rPr lang="en-US" sz="2400" dirty="0" err="1">
                <a:solidFill>
                  <a:srgbClr val="FFFF00"/>
                </a:solidFill>
              </a:rPr>
              <a:t>Ayurvedic</a:t>
            </a:r>
            <a:r>
              <a:rPr lang="en-US" sz="2400" dirty="0">
                <a:solidFill>
                  <a:srgbClr val="FFFF00"/>
                </a:solidFill>
              </a:rPr>
              <a:t> </a:t>
            </a:r>
            <a:r>
              <a:rPr lang="en-US" sz="2400" dirty="0" err="1">
                <a:solidFill>
                  <a:srgbClr val="FFFF00"/>
                </a:solidFill>
              </a:rPr>
              <a:t>Specialities</a:t>
            </a:r>
            <a:r>
              <a:rPr lang="en-US" sz="2400" dirty="0">
                <a:solidFill>
                  <a:srgbClr val="FFFF00"/>
                </a:solidFill>
              </a:rPr>
              <a:t> Division has over 260 medicines for </a:t>
            </a:r>
            <a:r>
              <a:rPr lang="en-US" sz="2400" b="1" dirty="0">
                <a:solidFill>
                  <a:srgbClr val="FFFF00"/>
                </a:solidFill>
              </a:rPr>
              <a:t>treating a range of ailments and body conditions-from common cold to chronic paralysis.</a:t>
            </a:r>
          </a:p>
          <a:p>
            <a:pPr algn="just">
              <a:buFont typeface="Wingdings" pitchFamily="2" charset="2"/>
              <a:buChar char="v"/>
            </a:pPr>
            <a:endParaRPr lang="en-US" sz="2400" b="1" dirty="0">
              <a:solidFill>
                <a:srgbClr val="FFFF00"/>
              </a:solidFill>
            </a:endParaRPr>
          </a:p>
          <a:p>
            <a:pPr algn="just">
              <a:buFont typeface="Wingdings" pitchFamily="2" charset="2"/>
              <a:buChar char="v"/>
            </a:pPr>
            <a:r>
              <a:rPr lang="en-US" sz="2400" dirty="0">
                <a:solidFill>
                  <a:srgbClr val="FFFF00"/>
                </a:solidFill>
              </a:rPr>
              <a:t>In 2004, </a:t>
            </a:r>
            <a:r>
              <a:rPr lang="en-US" sz="2400" dirty="0" err="1">
                <a:solidFill>
                  <a:srgbClr val="FFFF00"/>
                </a:solidFill>
              </a:rPr>
              <a:t>Dabur</a:t>
            </a:r>
            <a:r>
              <a:rPr lang="en-US" sz="2400" dirty="0">
                <a:solidFill>
                  <a:srgbClr val="FFFF00"/>
                </a:solidFill>
              </a:rPr>
              <a:t> India Limited (</a:t>
            </a:r>
            <a:r>
              <a:rPr lang="en-US" sz="2400" dirty="0" err="1">
                <a:solidFill>
                  <a:srgbClr val="FFFF00"/>
                </a:solidFill>
              </a:rPr>
              <a:t>Dabur</a:t>
            </a:r>
            <a:r>
              <a:rPr lang="en-US" sz="2400" dirty="0">
                <a:solidFill>
                  <a:srgbClr val="FFFF00"/>
                </a:solidFill>
              </a:rPr>
              <a:t>) which started as a medicine manufacturer in 1884, was</a:t>
            </a:r>
            <a:r>
              <a:rPr lang="en-US" sz="2000" dirty="0">
                <a:solidFill>
                  <a:srgbClr val="FFFF00"/>
                </a:solidFill>
              </a:rPr>
              <a:t> </a:t>
            </a:r>
            <a:r>
              <a:rPr lang="en-US" sz="2400" dirty="0">
                <a:solidFill>
                  <a:srgbClr val="FFFF00"/>
                </a:solidFill>
              </a:rPr>
              <a:t>ranked at number four in terms of sales among the Fast Moving Consumer Goods (FMCG) companies in India. </a:t>
            </a:r>
            <a:endParaRPr lang="en-US" sz="2400" b="1" dirty="0">
              <a:solidFill>
                <a:srgbClr val="FFFF00"/>
              </a:solidFill>
            </a:endParaRPr>
          </a:p>
          <a:p>
            <a:pPr algn="just">
              <a:buFont typeface="Wingdings" pitchFamily="2" charset="2"/>
              <a:buChar char="v"/>
            </a:pPr>
            <a:endParaRPr lang="en-US" sz="2400" b="1" dirty="0">
              <a:solidFill>
                <a:srgbClr val="FFFF00"/>
              </a:solidFill>
            </a:endParaRPr>
          </a:p>
        </p:txBody>
      </p:sp>
      <p:pic>
        <p:nvPicPr>
          <p:cNvPr id="33805" name="Picture 13" descr="F:\dabur_1.jpg"/>
          <p:cNvPicPr>
            <a:picLocks noChangeAspect="1" noChangeArrowheads="1"/>
          </p:cNvPicPr>
          <p:nvPr/>
        </p:nvPicPr>
        <p:blipFill>
          <a:blip r:embed="rId5"/>
          <a:srcRect/>
          <a:stretch>
            <a:fillRect/>
          </a:stretch>
        </p:blipFill>
        <p:spPr bwMode="auto">
          <a:xfrm>
            <a:off x="0" y="-609600"/>
            <a:ext cx="9144000" cy="3069534"/>
          </a:xfrm>
          <a:prstGeom prst="rect">
            <a:avLst/>
          </a:prstGeom>
          <a:noFill/>
        </p:spPr>
      </p:pic>
    </p:spTree>
  </p:cSld>
  <p:clrMapOvr>
    <a:masterClrMapping/>
  </p:clrMapOvr>
  <p:transition spd="med">
    <p:fade thruBlk="1"/>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p:txBody>
          <a:bodyPr/>
          <a:lstStyle/>
          <a:p>
            <a:endParaRPr lang="en-US" dirty="0"/>
          </a:p>
        </p:txBody>
      </p:sp>
      <p:pic>
        <p:nvPicPr>
          <p:cNvPr id="33795"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pic>
        <p:nvPicPr>
          <p:cNvPr id="44034" name="Picture 2"/>
          <p:cNvPicPr>
            <a:picLocks noChangeAspect="1" noChangeArrowheads="1"/>
          </p:cNvPicPr>
          <p:nvPr/>
        </p:nvPicPr>
        <p:blipFill>
          <a:blip r:embed="rId4"/>
          <a:srcRect/>
          <a:stretch>
            <a:fillRect/>
          </a:stretch>
        </p:blipFill>
        <p:spPr bwMode="auto">
          <a:xfrm>
            <a:off x="0" y="0"/>
            <a:ext cx="4572000" cy="5638800"/>
          </a:xfrm>
          <a:prstGeom prst="rect">
            <a:avLst/>
          </a:prstGeom>
          <a:noFill/>
          <a:ln w="9525">
            <a:noFill/>
            <a:miter lim="800000"/>
            <a:headEnd/>
            <a:tailEnd/>
          </a:ln>
          <a:effectLst/>
        </p:spPr>
      </p:pic>
      <p:pic>
        <p:nvPicPr>
          <p:cNvPr id="44035" name="Picture 3"/>
          <p:cNvPicPr>
            <a:picLocks noChangeAspect="1" noChangeArrowheads="1"/>
          </p:cNvPicPr>
          <p:nvPr/>
        </p:nvPicPr>
        <p:blipFill>
          <a:blip r:embed="rId5"/>
          <a:srcRect/>
          <a:stretch>
            <a:fillRect/>
          </a:stretch>
        </p:blipFill>
        <p:spPr bwMode="auto">
          <a:xfrm>
            <a:off x="4572000" y="0"/>
            <a:ext cx="4572000" cy="5638800"/>
          </a:xfrm>
          <a:prstGeom prst="rect">
            <a:avLst/>
          </a:prstGeom>
          <a:noFill/>
          <a:ln w="9525">
            <a:noFill/>
            <a:miter lim="800000"/>
            <a:headEnd/>
            <a:tailEnd/>
          </a:ln>
          <a:effectLst/>
        </p:spPr>
      </p:pic>
      <p:sp>
        <p:nvSpPr>
          <p:cNvPr id="6" name="TextBox 5"/>
          <p:cNvSpPr txBox="1"/>
          <p:nvPr/>
        </p:nvSpPr>
        <p:spPr>
          <a:xfrm>
            <a:off x="3124200" y="6400800"/>
            <a:ext cx="184731" cy="369332"/>
          </a:xfrm>
          <a:prstGeom prst="rect">
            <a:avLst/>
          </a:prstGeom>
          <a:noFill/>
        </p:spPr>
        <p:txBody>
          <a:bodyPr wrap="none" rtlCol="0">
            <a:spAutoFit/>
          </a:bodyPr>
          <a:lstStyle/>
          <a:p>
            <a:endParaRPr lang="en-US" dirty="0"/>
          </a:p>
        </p:txBody>
      </p:sp>
      <p:sp>
        <p:nvSpPr>
          <p:cNvPr id="9" name="TextBox 8"/>
          <p:cNvSpPr txBox="1"/>
          <p:nvPr/>
        </p:nvSpPr>
        <p:spPr>
          <a:xfrm>
            <a:off x="457200" y="6172200"/>
            <a:ext cx="8591195" cy="369332"/>
          </a:xfrm>
          <a:prstGeom prst="rect">
            <a:avLst/>
          </a:prstGeom>
          <a:noFill/>
        </p:spPr>
        <p:txBody>
          <a:bodyPr wrap="square" rtlCol="0">
            <a:spAutoFit/>
          </a:bodyPr>
          <a:lstStyle/>
          <a:p>
            <a:r>
              <a:rPr lang="en-US" dirty="0">
                <a:solidFill>
                  <a:srgbClr val="FF9966"/>
                </a:solidFill>
                <a:latin typeface="Algerian" pitchFamily="82" charset="0"/>
                <a:cs typeface="Aharoni" pitchFamily="2" charset="-79"/>
              </a:rPr>
              <a:t>       LORD DHANVANTRI THE GOD OF AYURVEDA WORSHIP ED BY HINDUS</a:t>
            </a:r>
          </a:p>
        </p:txBody>
      </p:sp>
    </p:spTree>
  </p:cSld>
  <p:clrMapOvr>
    <a:masterClrMapping/>
  </p:clrMapOvr>
  <p:transition spd="med">
    <p:fade thruBlk="1"/>
    <p:sndAc>
      <p:stSnd>
        <p:snd r:embed="rId2"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p:txBody>
          <a:bodyPr/>
          <a:lstStyle/>
          <a:p>
            <a:endParaRPr lang="en-US"/>
          </a:p>
        </p:txBody>
      </p:sp>
      <p:pic>
        <p:nvPicPr>
          <p:cNvPr id="34819"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4" name="Rectangle 3"/>
          <p:cNvSpPr/>
          <p:nvPr/>
        </p:nvSpPr>
        <p:spPr>
          <a:xfrm>
            <a:off x="685800" y="381000"/>
            <a:ext cx="7848600" cy="3416320"/>
          </a:xfrm>
          <a:prstGeom prst="rect">
            <a:avLst/>
          </a:prstGeom>
        </p:spPr>
        <p:txBody>
          <a:bodyPr wrap="square">
            <a:spAutoFit/>
          </a:bodyPr>
          <a:lstStyle/>
          <a:p>
            <a:pPr algn="just">
              <a:buFont typeface="Wingdings" pitchFamily="2" charset="2"/>
              <a:buChar char="v"/>
            </a:pPr>
            <a:r>
              <a:rPr lang="en-US" sz="2400" dirty="0">
                <a:solidFill>
                  <a:srgbClr val="66FF33"/>
                </a:solidFill>
              </a:rPr>
              <a:t>The company now has interests in hair care, health care, oral care and foods as well. Though its spread into various segments has ensured that the company's bottom-line has improved over the years, </a:t>
            </a:r>
            <a:r>
              <a:rPr lang="en-US" sz="2400" dirty="0" err="1">
                <a:solidFill>
                  <a:srgbClr val="66FF33"/>
                </a:solidFill>
              </a:rPr>
              <a:t>Dabur's</a:t>
            </a:r>
            <a:r>
              <a:rPr lang="en-US" sz="2400" dirty="0">
                <a:solidFill>
                  <a:srgbClr val="66FF33"/>
                </a:solidFill>
              </a:rPr>
              <a:t> positioning was not clear. In the early 2000s, the company went in for a restructuring which included aligning </a:t>
            </a:r>
            <a:r>
              <a:rPr lang="en-US" sz="2400" dirty="0" err="1">
                <a:solidFill>
                  <a:srgbClr val="66FF33"/>
                </a:solidFill>
              </a:rPr>
              <a:t>Dabur's</a:t>
            </a:r>
            <a:r>
              <a:rPr lang="en-US" sz="2400" dirty="0">
                <a:solidFill>
                  <a:srgbClr val="66FF33"/>
                </a:solidFill>
              </a:rPr>
              <a:t> brand architecture</a:t>
            </a:r>
            <a:r>
              <a:rPr lang="en-US" sz="2400" u="sng" baseline="30000" dirty="0">
                <a:solidFill>
                  <a:srgbClr val="66FF33"/>
                </a:solidFill>
                <a:hlinkClick r:id="rId4"/>
              </a:rPr>
              <a:t>2</a:t>
            </a:r>
            <a:r>
              <a:rPr lang="en-US" sz="2400" dirty="0">
                <a:solidFill>
                  <a:srgbClr val="66FF33"/>
                </a:solidFill>
              </a:rPr>
              <a:t> with </a:t>
            </a:r>
            <a:r>
              <a:rPr lang="en-US" sz="2400" dirty="0" err="1">
                <a:solidFill>
                  <a:srgbClr val="66FF33"/>
                </a:solidFill>
              </a:rPr>
              <a:t>Dabur's</a:t>
            </a:r>
            <a:r>
              <a:rPr lang="en-US" sz="2400" dirty="0">
                <a:solidFill>
                  <a:srgbClr val="66FF33"/>
                </a:solidFill>
              </a:rPr>
              <a:t> brand equity</a:t>
            </a:r>
            <a:r>
              <a:rPr lang="en-US" sz="2400" u="sng" baseline="30000" dirty="0">
                <a:solidFill>
                  <a:srgbClr val="66FF33"/>
                </a:solidFill>
                <a:hlinkClick r:id="rId4"/>
              </a:rPr>
              <a:t>3</a:t>
            </a:r>
            <a:r>
              <a:rPr lang="en-US" sz="2400" dirty="0">
                <a:solidFill>
                  <a:srgbClr val="66FF33"/>
                </a:solidFill>
              </a:rPr>
              <a:t>; pruning products that did not align with the brand architecture and launching new products.</a:t>
            </a:r>
          </a:p>
          <a:p>
            <a:pPr algn="just">
              <a:buFont typeface="Wingdings" pitchFamily="2" charset="2"/>
              <a:buChar char="v"/>
            </a:pPr>
            <a:endParaRPr lang="en-US" sz="2400" b="1" dirty="0">
              <a:solidFill>
                <a:srgbClr val="66FF33"/>
              </a:solidFill>
            </a:endParaRPr>
          </a:p>
        </p:txBody>
      </p:sp>
      <p:pic>
        <p:nvPicPr>
          <p:cNvPr id="2050" name="Picture 2" descr="F:\dabur-health_05.jpg"/>
          <p:cNvPicPr>
            <a:picLocks noChangeAspect="1" noChangeArrowheads="1"/>
          </p:cNvPicPr>
          <p:nvPr/>
        </p:nvPicPr>
        <p:blipFill>
          <a:blip r:embed="rId5"/>
          <a:srcRect/>
          <a:stretch>
            <a:fillRect/>
          </a:stretch>
        </p:blipFill>
        <p:spPr bwMode="auto">
          <a:xfrm>
            <a:off x="0" y="4038600"/>
            <a:ext cx="2286000" cy="2819400"/>
          </a:xfrm>
          <a:prstGeom prst="rect">
            <a:avLst/>
          </a:prstGeom>
          <a:noFill/>
        </p:spPr>
      </p:pic>
      <p:pic>
        <p:nvPicPr>
          <p:cNvPr id="2051" name="Picture 3" descr="F:\gripe-water.gif"/>
          <p:cNvPicPr>
            <a:picLocks noChangeAspect="1" noChangeArrowheads="1"/>
          </p:cNvPicPr>
          <p:nvPr/>
        </p:nvPicPr>
        <p:blipFill>
          <a:blip r:embed="rId6"/>
          <a:srcRect/>
          <a:stretch>
            <a:fillRect/>
          </a:stretch>
        </p:blipFill>
        <p:spPr bwMode="auto">
          <a:xfrm>
            <a:off x="2286000" y="4038600"/>
            <a:ext cx="2114550" cy="2819400"/>
          </a:xfrm>
          <a:prstGeom prst="rect">
            <a:avLst/>
          </a:prstGeom>
          <a:noFill/>
        </p:spPr>
      </p:pic>
      <p:pic>
        <p:nvPicPr>
          <p:cNvPr id="2052" name="Picture 4" descr="F:\DaburChyawanprash.jpg"/>
          <p:cNvPicPr>
            <a:picLocks noChangeAspect="1" noChangeArrowheads="1"/>
          </p:cNvPicPr>
          <p:nvPr/>
        </p:nvPicPr>
        <p:blipFill>
          <a:blip r:embed="rId7"/>
          <a:srcRect/>
          <a:stretch>
            <a:fillRect/>
          </a:stretch>
        </p:blipFill>
        <p:spPr bwMode="auto">
          <a:xfrm>
            <a:off x="4419600" y="4038600"/>
            <a:ext cx="2438400" cy="2819400"/>
          </a:xfrm>
          <a:prstGeom prst="rect">
            <a:avLst/>
          </a:prstGeom>
          <a:noFill/>
        </p:spPr>
      </p:pic>
      <p:pic>
        <p:nvPicPr>
          <p:cNvPr id="2053" name="Picture 5" descr="F:\dabur-digestive_09.gif"/>
          <p:cNvPicPr>
            <a:picLocks noChangeAspect="1" noChangeArrowheads="1"/>
          </p:cNvPicPr>
          <p:nvPr/>
        </p:nvPicPr>
        <p:blipFill>
          <a:blip r:embed="rId8"/>
          <a:srcRect/>
          <a:stretch>
            <a:fillRect/>
          </a:stretch>
        </p:blipFill>
        <p:spPr bwMode="auto">
          <a:xfrm>
            <a:off x="6858000" y="4038601"/>
            <a:ext cx="2286000" cy="2819400"/>
          </a:xfrm>
          <a:prstGeom prst="rect">
            <a:avLst/>
          </a:prstGeom>
          <a:noFill/>
        </p:spPr>
      </p:pic>
    </p:spTree>
  </p:cSld>
  <p:clrMapOvr>
    <a:masterClrMapping/>
  </p:clrMapOvr>
  <p:transition spd="med">
    <p:fade thruBlk="1"/>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p:txBody>
          <a:bodyPr/>
          <a:lstStyle/>
          <a:p>
            <a:pPr algn="just"/>
            <a:endParaRPr lang="en-US"/>
          </a:p>
        </p:txBody>
      </p:sp>
      <p:pic>
        <p:nvPicPr>
          <p:cNvPr id="35843"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4" name="Rectangle 3"/>
          <p:cNvSpPr/>
          <p:nvPr/>
        </p:nvSpPr>
        <p:spPr>
          <a:xfrm>
            <a:off x="533400" y="1595021"/>
            <a:ext cx="8077200" cy="5262979"/>
          </a:xfrm>
          <a:prstGeom prst="rect">
            <a:avLst/>
          </a:prstGeom>
        </p:spPr>
        <p:txBody>
          <a:bodyPr wrap="square">
            <a:spAutoFit/>
          </a:bodyPr>
          <a:lstStyle/>
          <a:p>
            <a:pPr algn="just">
              <a:buFont typeface="Wingdings" pitchFamily="2" charset="2"/>
              <a:buChar char="v"/>
            </a:pPr>
            <a:r>
              <a:rPr lang="en-US" sz="2800" dirty="0" err="1"/>
              <a:t>Ayur</a:t>
            </a:r>
            <a:r>
              <a:rPr lang="en-US" sz="2800" dirty="0"/>
              <a:t> is in herbal cosmetics business since 1984 &amp;since it inception it has been a reflection of customer requirement.</a:t>
            </a:r>
          </a:p>
          <a:p>
            <a:pPr algn="just">
              <a:buFont typeface="Wingdings" pitchFamily="2" charset="2"/>
              <a:buChar char="v"/>
            </a:pPr>
            <a:r>
              <a:rPr lang="en-US" sz="2800" dirty="0"/>
              <a:t>With an objective to become one roof solution for all beauty &amp; cosmetic problems, </a:t>
            </a:r>
            <a:r>
              <a:rPr lang="en-US" sz="2800" dirty="0" err="1"/>
              <a:t>ayur</a:t>
            </a:r>
            <a:r>
              <a:rPr lang="en-US" sz="2800" dirty="0"/>
              <a:t> provides a wide range of beauty cosmetics strictly </a:t>
            </a:r>
            <a:r>
              <a:rPr lang="en-US" sz="2800" dirty="0" err="1"/>
              <a:t>repared</a:t>
            </a:r>
            <a:r>
              <a:rPr lang="en-US" sz="2800" dirty="0"/>
              <a:t> by herbal components so that you look great without any ill effects on your skin &amp; hair.</a:t>
            </a:r>
          </a:p>
          <a:p>
            <a:pPr algn="just">
              <a:buFont typeface="Wingdings" pitchFamily="2" charset="2"/>
              <a:buChar char="v"/>
            </a:pPr>
            <a:r>
              <a:rPr lang="en-US" sz="2800" dirty="0" err="1"/>
              <a:t>Ayur</a:t>
            </a:r>
            <a:r>
              <a:rPr lang="en-US" sz="2800" dirty="0"/>
              <a:t> ensures, always, that the consumer gets his value for money &amp; this is the most prominent reason behind </a:t>
            </a:r>
            <a:r>
              <a:rPr lang="en-US" sz="2800" dirty="0" err="1"/>
              <a:t>ayur’s</a:t>
            </a:r>
            <a:r>
              <a:rPr lang="en-US" sz="2800" dirty="0"/>
              <a:t>  successful </a:t>
            </a:r>
            <a:r>
              <a:rPr lang="en-US" sz="2800" dirty="0" err="1"/>
              <a:t>estb</a:t>
            </a:r>
            <a:r>
              <a:rPr lang="en-US" sz="2800" dirty="0"/>
              <a:t>. In domestic market and increasing impact in other countries.</a:t>
            </a:r>
          </a:p>
        </p:txBody>
      </p:sp>
      <p:pic>
        <p:nvPicPr>
          <p:cNvPr id="1028" name="Picture 4" descr="F:\logo_Ayur.jpg"/>
          <p:cNvPicPr>
            <a:picLocks noChangeAspect="1" noChangeArrowheads="1"/>
          </p:cNvPicPr>
          <p:nvPr/>
        </p:nvPicPr>
        <p:blipFill>
          <a:blip r:embed="rId4"/>
          <a:srcRect/>
          <a:stretch>
            <a:fillRect/>
          </a:stretch>
        </p:blipFill>
        <p:spPr bwMode="auto">
          <a:xfrm>
            <a:off x="2133601" y="59636"/>
            <a:ext cx="4724399" cy="1540565"/>
          </a:xfrm>
          <a:prstGeom prst="rect">
            <a:avLst/>
          </a:prstGeom>
          <a:noFill/>
        </p:spPr>
      </p:pic>
    </p:spTree>
  </p:cSld>
  <p:clrMapOvr>
    <a:masterClrMapping/>
  </p:clrMapOvr>
  <p:transition spd="med">
    <p:fade thruBlk="1"/>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p:txBody>
          <a:bodyPr/>
          <a:lstStyle/>
          <a:p>
            <a:endParaRPr lang="en-US"/>
          </a:p>
        </p:txBody>
      </p:sp>
      <p:pic>
        <p:nvPicPr>
          <p:cNvPr id="36867"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pic>
        <p:nvPicPr>
          <p:cNvPr id="3074" name="Picture 2" descr="F:\ayur-herbal-astringent-aloe-vera_1_.jpg"/>
          <p:cNvPicPr>
            <a:picLocks noChangeAspect="1" noChangeArrowheads="1"/>
          </p:cNvPicPr>
          <p:nvPr/>
        </p:nvPicPr>
        <p:blipFill>
          <a:blip r:embed="rId4"/>
          <a:srcRect/>
          <a:stretch>
            <a:fillRect/>
          </a:stretch>
        </p:blipFill>
        <p:spPr bwMode="auto">
          <a:xfrm>
            <a:off x="0" y="0"/>
            <a:ext cx="3048000" cy="2514600"/>
          </a:xfrm>
          <a:prstGeom prst="rect">
            <a:avLst/>
          </a:prstGeom>
          <a:noFill/>
        </p:spPr>
      </p:pic>
      <p:pic>
        <p:nvPicPr>
          <p:cNvPr id="3075" name="Picture 3" descr="F:\herbal-cold-cream.gif"/>
          <p:cNvPicPr>
            <a:picLocks noChangeAspect="1" noChangeArrowheads="1"/>
          </p:cNvPicPr>
          <p:nvPr/>
        </p:nvPicPr>
        <p:blipFill>
          <a:blip r:embed="rId5"/>
          <a:srcRect/>
          <a:stretch>
            <a:fillRect/>
          </a:stretch>
        </p:blipFill>
        <p:spPr bwMode="auto">
          <a:xfrm>
            <a:off x="6019801" y="0"/>
            <a:ext cx="3124200" cy="2514600"/>
          </a:xfrm>
          <a:prstGeom prst="rect">
            <a:avLst/>
          </a:prstGeom>
          <a:noFill/>
        </p:spPr>
      </p:pic>
      <p:pic>
        <p:nvPicPr>
          <p:cNvPr id="3076" name="Picture 4" descr="F:\Ayur herbal Tea.jpg"/>
          <p:cNvPicPr>
            <a:picLocks noChangeAspect="1" noChangeArrowheads="1"/>
          </p:cNvPicPr>
          <p:nvPr/>
        </p:nvPicPr>
        <p:blipFill>
          <a:blip r:embed="rId6"/>
          <a:srcRect/>
          <a:stretch>
            <a:fillRect/>
          </a:stretch>
        </p:blipFill>
        <p:spPr bwMode="auto">
          <a:xfrm>
            <a:off x="2971800" y="2438401"/>
            <a:ext cx="3124199" cy="2362200"/>
          </a:xfrm>
          <a:prstGeom prst="rect">
            <a:avLst/>
          </a:prstGeom>
          <a:noFill/>
        </p:spPr>
      </p:pic>
      <p:pic>
        <p:nvPicPr>
          <p:cNvPr id="3078" name="Picture 6" descr="F:\ayurShakti.jpg"/>
          <p:cNvPicPr>
            <a:picLocks noChangeAspect="1" noChangeArrowheads="1"/>
          </p:cNvPicPr>
          <p:nvPr/>
        </p:nvPicPr>
        <p:blipFill>
          <a:blip r:embed="rId7"/>
          <a:srcRect/>
          <a:stretch>
            <a:fillRect/>
          </a:stretch>
        </p:blipFill>
        <p:spPr bwMode="auto">
          <a:xfrm>
            <a:off x="0" y="4800600"/>
            <a:ext cx="2971800" cy="2057400"/>
          </a:xfrm>
          <a:prstGeom prst="rect">
            <a:avLst/>
          </a:prstGeom>
          <a:noFill/>
        </p:spPr>
      </p:pic>
      <p:pic>
        <p:nvPicPr>
          <p:cNvPr id="3079" name="Picture 7" descr="F:\ayur-medic-products-300x221.jpg"/>
          <p:cNvPicPr>
            <a:picLocks noChangeAspect="1" noChangeArrowheads="1"/>
          </p:cNvPicPr>
          <p:nvPr/>
        </p:nvPicPr>
        <p:blipFill>
          <a:blip r:embed="rId8"/>
          <a:srcRect/>
          <a:stretch>
            <a:fillRect/>
          </a:stretch>
        </p:blipFill>
        <p:spPr bwMode="auto">
          <a:xfrm>
            <a:off x="6096000" y="4752975"/>
            <a:ext cx="3048000" cy="2105025"/>
          </a:xfrm>
          <a:prstGeom prst="rect">
            <a:avLst/>
          </a:prstGeom>
          <a:noFill/>
        </p:spPr>
      </p:pic>
    </p:spTree>
  </p:cSld>
  <p:clrMapOvr>
    <a:masterClrMapping/>
  </p:clrMapOvr>
  <p:transition spd="med">
    <p:fade thruBlk="1"/>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p:txBody>
          <a:bodyPr/>
          <a:lstStyle/>
          <a:p>
            <a:endParaRPr lang="en-US"/>
          </a:p>
        </p:txBody>
      </p:sp>
      <p:pic>
        <p:nvPicPr>
          <p:cNvPr id="37891"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4" name="Rectangle 3"/>
          <p:cNvSpPr/>
          <p:nvPr/>
        </p:nvSpPr>
        <p:spPr>
          <a:xfrm>
            <a:off x="533400" y="2743200"/>
            <a:ext cx="8305800" cy="3539430"/>
          </a:xfrm>
          <a:prstGeom prst="rect">
            <a:avLst/>
          </a:prstGeom>
        </p:spPr>
        <p:txBody>
          <a:bodyPr wrap="square">
            <a:spAutoFit/>
          </a:bodyPr>
          <a:lstStyle/>
          <a:p>
            <a:pPr algn="just">
              <a:buFont typeface="Wingdings" pitchFamily="2" charset="2"/>
              <a:buChar char="v"/>
            </a:pPr>
            <a:r>
              <a:rPr lang="en-US" sz="2800" dirty="0">
                <a:solidFill>
                  <a:schemeClr val="bg1">
                    <a:lumMod val="60000"/>
                    <a:lumOff val="40000"/>
                  </a:schemeClr>
                </a:solidFill>
                <a:latin typeface="Impact" pitchFamily="34" charset="0"/>
              </a:rPr>
              <a:t>Industry----          FMCG</a:t>
            </a:r>
          </a:p>
          <a:p>
            <a:pPr algn="just">
              <a:buFont typeface="Wingdings" pitchFamily="2" charset="2"/>
              <a:buChar char="v"/>
            </a:pPr>
            <a:r>
              <a:rPr lang="en-US" sz="2800" dirty="0">
                <a:solidFill>
                  <a:schemeClr val="bg1">
                    <a:lumMod val="60000"/>
                    <a:lumOff val="40000"/>
                  </a:schemeClr>
                </a:solidFill>
                <a:latin typeface="Impact" pitchFamily="34" charset="0"/>
              </a:rPr>
              <a:t>Founded----          1974</a:t>
            </a:r>
          </a:p>
          <a:p>
            <a:pPr algn="just">
              <a:buFont typeface="Wingdings" pitchFamily="2" charset="2"/>
              <a:buChar char="v"/>
            </a:pPr>
            <a:r>
              <a:rPr lang="en-US" sz="2800" dirty="0">
                <a:solidFill>
                  <a:schemeClr val="bg1">
                    <a:lumMod val="60000"/>
                    <a:lumOff val="40000"/>
                  </a:schemeClr>
                </a:solidFill>
                <a:latin typeface="Impact" pitchFamily="34" charset="0"/>
              </a:rPr>
              <a:t>Founders---          Mr. </a:t>
            </a:r>
            <a:r>
              <a:rPr lang="en-US" sz="2800" dirty="0" err="1">
                <a:solidFill>
                  <a:schemeClr val="bg1">
                    <a:lumMod val="60000"/>
                    <a:lumOff val="40000"/>
                  </a:schemeClr>
                </a:solidFill>
                <a:latin typeface="Impact" pitchFamily="34" charset="0"/>
              </a:rPr>
              <a:t>R.S.Agarwal</a:t>
            </a:r>
            <a:r>
              <a:rPr lang="en-US" sz="2800" dirty="0">
                <a:solidFill>
                  <a:schemeClr val="bg1">
                    <a:lumMod val="60000"/>
                    <a:lumOff val="40000"/>
                  </a:schemeClr>
                </a:solidFill>
                <a:latin typeface="Impact" pitchFamily="34" charset="0"/>
              </a:rPr>
              <a:t> &amp; Mr. </a:t>
            </a:r>
            <a:r>
              <a:rPr lang="en-US" sz="2800" dirty="0" err="1">
                <a:solidFill>
                  <a:schemeClr val="bg1">
                    <a:lumMod val="60000"/>
                    <a:lumOff val="40000"/>
                  </a:schemeClr>
                </a:solidFill>
                <a:latin typeface="Impact" pitchFamily="34" charset="0"/>
              </a:rPr>
              <a:t>R.S.Goenka</a:t>
            </a:r>
            <a:endParaRPr lang="en-US" sz="2800" dirty="0">
              <a:solidFill>
                <a:schemeClr val="bg1">
                  <a:lumMod val="60000"/>
                  <a:lumOff val="40000"/>
                </a:schemeClr>
              </a:solidFill>
              <a:latin typeface="Impact" pitchFamily="34" charset="0"/>
            </a:endParaRPr>
          </a:p>
          <a:p>
            <a:pPr algn="just">
              <a:buFont typeface="Wingdings" pitchFamily="2" charset="2"/>
              <a:buChar char="v"/>
            </a:pPr>
            <a:r>
              <a:rPr lang="en-US" sz="2800" dirty="0">
                <a:solidFill>
                  <a:schemeClr val="bg1">
                    <a:lumMod val="60000"/>
                    <a:lumOff val="40000"/>
                  </a:schemeClr>
                </a:solidFill>
                <a:latin typeface="Impact" pitchFamily="34" charset="0"/>
              </a:rPr>
              <a:t>H.Q             ----          Kolkata, India</a:t>
            </a:r>
          </a:p>
          <a:p>
            <a:pPr algn="just">
              <a:buFont typeface="Wingdings" pitchFamily="2" charset="2"/>
              <a:buChar char="v"/>
            </a:pPr>
            <a:r>
              <a:rPr lang="en-US" sz="2800" dirty="0">
                <a:solidFill>
                  <a:schemeClr val="bg1">
                    <a:lumMod val="60000"/>
                    <a:lumOff val="40000"/>
                  </a:schemeClr>
                </a:solidFill>
                <a:latin typeface="Impact" pitchFamily="34" charset="0"/>
              </a:rPr>
              <a:t>Products---       Hair care, skin creams, soap &amp; lotion,                    		             talcum powder, </a:t>
            </a:r>
            <a:r>
              <a:rPr lang="en-US" sz="2800" dirty="0" err="1">
                <a:solidFill>
                  <a:schemeClr val="bg1">
                    <a:lumMod val="60000"/>
                    <a:lumOff val="40000"/>
                  </a:schemeClr>
                </a:solidFill>
                <a:latin typeface="Impact" pitchFamily="34" charset="0"/>
              </a:rPr>
              <a:t>Ayurvedic</a:t>
            </a:r>
            <a:r>
              <a:rPr lang="en-US" sz="2800" dirty="0">
                <a:solidFill>
                  <a:schemeClr val="bg1">
                    <a:lumMod val="60000"/>
                    <a:lumOff val="40000"/>
                  </a:schemeClr>
                </a:solidFill>
                <a:latin typeface="Impact" pitchFamily="34" charset="0"/>
              </a:rPr>
              <a:t> products</a:t>
            </a:r>
          </a:p>
          <a:p>
            <a:pPr algn="just">
              <a:buFont typeface="Wingdings" pitchFamily="2" charset="2"/>
              <a:buChar char="v"/>
            </a:pPr>
            <a:r>
              <a:rPr lang="en-US" sz="2800" dirty="0">
                <a:solidFill>
                  <a:schemeClr val="bg1">
                    <a:lumMod val="60000"/>
                    <a:lumOff val="40000"/>
                  </a:schemeClr>
                </a:solidFill>
                <a:latin typeface="Impact" pitchFamily="34" charset="0"/>
              </a:rPr>
              <a:t>Revenue---            Rs.516 cr.(2006-07)</a:t>
            </a:r>
          </a:p>
          <a:p>
            <a:pPr algn="just">
              <a:buFont typeface="Wingdings" pitchFamily="2" charset="2"/>
              <a:buChar char="v"/>
            </a:pPr>
            <a:r>
              <a:rPr lang="en-US" sz="2800" dirty="0">
                <a:solidFill>
                  <a:schemeClr val="bg1">
                    <a:lumMod val="60000"/>
                    <a:lumOff val="40000"/>
                  </a:schemeClr>
                </a:solidFill>
                <a:latin typeface="Impact" pitchFamily="34" charset="0"/>
              </a:rPr>
              <a:t>Website----           </a:t>
            </a:r>
            <a:r>
              <a:rPr lang="en-US" sz="2800" dirty="0" err="1">
                <a:solidFill>
                  <a:schemeClr val="bg1">
                    <a:lumMod val="60000"/>
                    <a:lumOff val="40000"/>
                  </a:schemeClr>
                </a:solidFill>
                <a:latin typeface="Impact" pitchFamily="34" charset="0"/>
              </a:rPr>
              <a:t>emamiltd.in</a:t>
            </a:r>
            <a:endParaRPr lang="en-US" sz="2800" dirty="0">
              <a:solidFill>
                <a:schemeClr val="bg1">
                  <a:lumMod val="60000"/>
                  <a:lumOff val="40000"/>
                </a:schemeClr>
              </a:solidFill>
              <a:latin typeface="Impact" pitchFamily="34" charset="0"/>
            </a:endParaRPr>
          </a:p>
        </p:txBody>
      </p:sp>
      <p:pic>
        <p:nvPicPr>
          <p:cNvPr id="2050" name="Picture 2" descr="F:\Emami_logo11.gif"/>
          <p:cNvPicPr>
            <a:picLocks noChangeAspect="1" noChangeArrowheads="1"/>
          </p:cNvPicPr>
          <p:nvPr/>
        </p:nvPicPr>
        <p:blipFill>
          <a:blip r:embed="rId4"/>
          <a:srcRect/>
          <a:stretch>
            <a:fillRect/>
          </a:stretch>
        </p:blipFill>
        <p:spPr bwMode="auto">
          <a:xfrm>
            <a:off x="0" y="0"/>
            <a:ext cx="9144000" cy="2667000"/>
          </a:xfrm>
          <a:prstGeom prst="rect">
            <a:avLst/>
          </a:prstGeom>
          <a:noFill/>
        </p:spPr>
      </p:pic>
    </p:spTree>
  </p:cSld>
  <p:clrMapOvr>
    <a:masterClrMapping/>
  </p:clrMapOvr>
  <p:transition spd="med">
    <p:fade thruBlk="1"/>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endParaRPr lang="en-US"/>
          </a:p>
        </p:txBody>
      </p:sp>
      <p:pic>
        <p:nvPicPr>
          <p:cNvPr id="38915"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5" name="Rectangle 4"/>
          <p:cNvSpPr/>
          <p:nvPr/>
        </p:nvSpPr>
        <p:spPr>
          <a:xfrm>
            <a:off x="381000" y="990601"/>
            <a:ext cx="8458200" cy="4893647"/>
          </a:xfrm>
          <a:prstGeom prst="rect">
            <a:avLst/>
          </a:prstGeom>
        </p:spPr>
        <p:txBody>
          <a:bodyPr wrap="square">
            <a:spAutoFit/>
          </a:bodyPr>
          <a:lstStyle/>
          <a:p>
            <a:pPr algn="just">
              <a:buFont typeface="Wingdings" pitchFamily="2" charset="2"/>
              <a:buChar char="v"/>
            </a:pPr>
            <a:r>
              <a:rPr lang="en-US" sz="2400" dirty="0"/>
              <a:t> The inception of </a:t>
            </a:r>
            <a:r>
              <a:rPr lang="en-US" sz="2400" dirty="0" err="1"/>
              <a:t>Emami</a:t>
            </a:r>
            <a:r>
              <a:rPr lang="en-US" sz="2400" dirty="0"/>
              <a:t> Group took place way back in mid seventies when two childhood friends, Mr. R.S. </a:t>
            </a:r>
            <a:r>
              <a:rPr lang="en-US" sz="2400" dirty="0" err="1"/>
              <a:t>Agarwal</a:t>
            </a:r>
            <a:r>
              <a:rPr lang="en-US" sz="2400" dirty="0"/>
              <a:t> and Mr. R.S. </a:t>
            </a:r>
            <a:r>
              <a:rPr lang="en-US" sz="2400" dirty="0" err="1"/>
              <a:t>Goenka</a:t>
            </a:r>
            <a:r>
              <a:rPr lang="en-US" sz="2400" dirty="0"/>
              <a:t> left their high profile jobs to set up </a:t>
            </a:r>
            <a:r>
              <a:rPr lang="en-US" sz="2400" dirty="0" err="1"/>
              <a:t>Kemco</a:t>
            </a:r>
            <a:r>
              <a:rPr lang="en-US" sz="2400" dirty="0"/>
              <a:t> Chemicals, an </a:t>
            </a:r>
            <a:r>
              <a:rPr lang="en-US" sz="2400" dirty="0" err="1"/>
              <a:t>Ayurvedic</a:t>
            </a:r>
            <a:r>
              <a:rPr lang="en-US" sz="2400" dirty="0"/>
              <a:t> medicine and cosmetic manufacturing unit in Kolkata in 1974.</a:t>
            </a:r>
          </a:p>
          <a:p>
            <a:pPr algn="just">
              <a:buFont typeface="Wingdings" pitchFamily="2" charset="2"/>
              <a:buChar char="v"/>
            </a:pPr>
            <a:r>
              <a:rPr lang="en-US" sz="2400" dirty="0"/>
              <a:t>But against all odds with a vision of combining the age old wisdom of </a:t>
            </a:r>
            <a:r>
              <a:rPr lang="en-US" sz="2400" dirty="0" err="1"/>
              <a:t>Ayurveda</a:t>
            </a:r>
            <a:r>
              <a:rPr lang="en-US" sz="2400" dirty="0"/>
              <a:t> with modern manufacturing techniques for creating winning brands the company was started with a meager amount of Rs. 20,000. A dream of reaching out to the Indian middle class; a target audience who they thought will have increasing potential for consumption, the company started manufacturing cosmetic products as well as </a:t>
            </a:r>
            <a:r>
              <a:rPr lang="en-US" sz="2400" dirty="0" err="1"/>
              <a:t>Ayurvedic</a:t>
            </a:r>
            <a:r>
              <a:rPr lang="en-US" sz="2400" dirty="0"/>
              <a:t> medicines under the brand name of </a:t>
            </a:r>
            <a:r>
              <a:rPr lang="en-US" sz="2400" dirty="0" err="1"/>
              <a:t>Emami</a:t>
            </a:r>
            <a:r>
              <a:rPr lang="en-US" sz="2400" dirty="0"/>
              <a:t> from a small factory in Kolkata.</a:t>
            </a:r>
          </a:p>
        </p:txBody>
      </p:sp>
    </p:spTree>
  </p:cSld>
  <p:clrMapOvr>
    <a:masterClrMapping/>
  </p:clrMapOvr>
  <p:transition spd="med">
    <p:fade thruBlk="1"/>
    <p:sndAc>
      <p:stSnd>
        <p:snd r:embed="rId2"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p:txBody>
          <a:bodyPr/>
          <a:lstStyle/>
          <a:p>
            <a:endParaRPr lang="en-US"/>
          </a:p>
        </p:txBody>
      </p:sp>
      <p:pic>
        <p:nvPicPr>
          <p:cNvPr id="39939"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5" name="Rectangle 4"/>
          <p:cNvSpPr/>
          <p:nvPr/>
        </p:nvSpPr>
        <p:spPr>
          <a:xfrm>
            <a:off x="533400" y="457200"/>
            <a:ext cx="7924800" cy="3046988"/>
          </a:xfrm>
          <a:prstGeom prst="rect">
            <a:avLst/>
          </a:prstGeom>
        </p:spPr>
        <p:txBody>
          <a:bodyPr wrap="square">
            <a:spAutoFit/>
          </a:bodyPr>
          <a:lstStyle/>
          <a:p>
            <a:pPr algn="just">
              <a:buFont typeface="Wingdings" pitchFamily="2" charset="2"/>
              <a:buChar char="v"/>
            </a:pPr>
            <a:r>
              <a:rPr lang="en-US" sz="2400" dirty="0"/>
              <a:t> A chain of distributors was established and the sale of </a:t>
            </a:r>
            <a:r>
              <a:rPr lang="en-US" sz="2400" dirty="0" err="1"/>
              <a:t>Emami</a:t>
            </a:r>
            <a:r>
              <a:rPr lang="en-US" sz="2400" dirty="0"/>
              <a:t> products spread from West Bengal to rest of Eastern India and gradually to other states. </a:t>
            </a:r>
            <a:r>
              <a:rPr lang="en-US" sz="2400" dirty="0" err="1"/>
              <a:t>Emami</a:t>
            </a:r>
            <a:r>
              <a:rPr lang="en-US" sz="2400" dirty="0"/>
              <a:t> Talcum, </a:t>
            </a:r>
            <a:r>
              <a:rPr lang="en-US" sz="2400" dirty="0" err="1"/>
              <a:t>Emami</a:t>
            </a:r>
            <a:r>
              <a:rPr lang="en-US" sz="2400" dirty="0"/>
              <a:t> Vanishing Cream and </a:t>
            </a:r>
            <a:r>
              <a:rPr lang="en-US" sz="2400" dirty="0" err="1"/>
              <a:t>Emami</a:t>
            </a:r>
            <a:r>
              <a:rPr lang="en-US" sz="2400" dirty="0"/>
              <a:t> Cold Cream were great favorite brands with the quality conscious consumers in the mid-seventies. The company soon became adept in selling beautiful dreams to Indian women interested in finding their own identity. </a:t>
            </a:r>
          </a:p>
        </p:txBody>
      </p:sp>
      <p:pic>
        <p:nvPicPr>
          <p:cNvPr id="4098" name="Picture 2" descr="F:\emami1.jpg"/>
          <p:cNvPicPr>
            <a:picLocks noChangeAspect="1" noChangeArrowheads="1"/>
          </p:cNvPicPr>
          <p:nvPr/>
        </p:nvPicPr>
        <p:blipFill>
          <a:blip r:embed="rId4"/>
          <a:srcRect/>
          <a:stretch>
            <a:fillRect/>
          </a:stretch>
        </p:blipFill>
        <p:spPr bwMode="auto">
          <a:xfrm>
            <a:off x="762000" y="3810000"/>
            <a:ext cx="2971800" cy="2667000"/>
          </a:xfrm>
          <a:prstGeom prst="rect">
            <a:avLst/>
          </a:prstGeom>
          <a:noFill/>
        </p:spPr>
      </p:pic>
      <p:pic>
        <p:nvPicPr>
          <p:cNvPr id="4099" name="Picture 3" descr="F:\navaratna-oil.gif"/>
          <p:cNvPicPr>
            <a:picLocks noChangeAspect="1" noChangeArrowheads="1"/>
          </p:cNvPicPr>
          <p:nvPr/>
        </p:nvPicPr>
        <p:blipFill>
          <a:blip r:embed="rId5"/>
          <a:srcRect/>
          <a:stretch>
            <a:fillRect/>
          </a:stretch>
        </p:blipFill>
        <p:spPr bwMode="auto">
          <a:xfrm>
            <a:off x="5943600" y="3810000"/>
            <a:ext cx="2736850" cy="2667000"/>
          </a:xfrm>
          <a:prstGeom prst="rect">
            <a:avLst/>
          </a:prstGeom>
          <a:noFill/>
        </p:spPr>
      </p:pic>
      <p:pic>
        <p:nvPicPr>
          <p:cNvPr id="4100" name="Picture 4" descr="F:\fairnhandsome.jpg"/>
          <p:cNvPicPr>
            <a:picLocks noChangeAspect="1" noChangeArrowheads="1"/>
          </p:cNvPicPr>
          <p:nvPr/>
        </p:nvPicPr>
        <p:blipFill>
          <a:blip r:embed="rId6"/>
          <a:srcRect/>
          <a:stretch>
            <a:fillRect/>
          </a:stretch>
        </p:blipFill>
        <p:spPr bwMode="auto">
          <a:xfrm>
            <a:off x="3733800" y="3810000"/>
            <a:ext cx="2209800" cy="2657475"/>
          </a:xfrm>
          <a:prstGeom prst="rect">
            <a:avLst/>
          </a:prstGeom>
          <a:noFill/>
        </p:spPr>
      </p:pic>
    </p:spTree>
  </p:cSld>
  <p:clrMapOvr>
    <a:masterClrMapping/>
  </p:clrMapOvr>
  <p:transition spd="med">
    <p:fade thruBlk="1"/>
    <p:sndAc>
      <p:stSnd>
        <p:snd r:embed="rId2"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endParaRPr lang="en-US"/>
          </a:p>
        </p:txBody>
      </p:sp>
      <p:pic>
        <p:nvPicPr>
          <p:cNvPr id="40963"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4" name="Rectangle 3"/>
          <p:cNvSpPr/>
          <p:nvPr/>
        </p:nvSpPr>
        <p:spPr>
          <a:xfrm>
            <a:off x="457200" y="1828800"/>
            <a:ext cx="8229600" cy="4524315"/>
          </a:xfrm>
          <a:prstGeom prst="rect">
            <a:avLst/>
          </a:prstGeom>
        </p:spPr>
        <p:txBody>
          <a:bodyPr wrap="square">
            <a:spAutoFit/>
          </a:bodyPr>
          <a:lstStyle/>
          <a:p>
            <a:pPr algn="just">
              <a:buFont typeface="Wingdings" pitchFamily="2" charset="2"/>
              <a:buChar char="v"/>
            </a:pPr>
            <a:r>
              <a:rPr lang="en-US" sz="2400" dirty="0">
                <a:solidFill>
                  <a:srgbClr val="00B0F0"/>
                </a:solidFill>
              </a:rPr>
              <a:t> For years these charming land of India has been known for its </a:t>
            </a:r>
            <a:r>
              <a:rPr lang="en-US" sz="2400" dirty="0" err="1">
                <a:solidFill>
                  <a:srgbClr val="00B0F0"/>
                </a:solidFill>
              </a:rPr>
              <a:t>Ayurveda</a:t>
            </a:r>
            <a:r>
              <a:rPr lang="en-US" sz="2400" dirty="0">
                <a:solidFill>
                  <a:srgbClr val="00B0F0"/>
                </a:solidFill>
              </a:rPr>
              <a:t> and Yoga . </a:t>
            </a:r>
          </a:p>
          <a:p>
            <a:pPr algn="just">
              <a:buFont typeface="Wingdings" pitchFamily="2" charset="2"/>
              <a:buChar char="v"/>
            </a:pPr>
            <a:r>
              <a:rPr lang="en-US" sz="2400" dirty="0">
                <a:solidFill>
                  <a:srgbClr val="00B0F0"/>
                </a:solidFill>
              </a:rPr>
              <a:t>Over the past few years, </a:t>
            </a:r>
            <a:r>
              <a:rPr lang="en-US" sz="2400" dirty="0" err="1">
                <a:solidFill>
                  <a:srgbClr val="00B0F0"/>
                </a:solidFill>
              </a:rPr>
              <a:t>Ayurveda</a:t>
            </a:r>
            <a:r>
              <a:rPr lang="en-US" sz="2400" dirty="0">
                <a:solidFill>
                  <a:srgbClr val="00B0F0"/>
                </a:solidFill>
              </a:rPr>
              <a:t> became an important part of Indian Tourism.</a:t>
            </a:r>
          </a:p>
          <a:p>
            <a:pPr algn="just">
              <a:buFont typeface="Wingdings" pitchFamily="2" charset="2"/>
              <a:buChar char="v"/>
            </a:pPr>
            <a:r>
              <a:rPr lang="en-US" sz="2400" dirty="0" err="1">
                <a:solidFill>
                  <a:srgbClr val="00B0F0"/>
                </a:solidFill>
              </a:rPr>
              <a:t>Ayurveda</a:t>
            </a:r>
            <a:r>
              <a:rPr lang="en-US" sz="2400" dirty="0">
                <a:solidFill>
                  <a:srgbClr val="00B0F0"/>
                </a:solidFill>
              </a:rPr>
              <a:t> &amp; Yoga tour packages aims at curing disease, revitalize energy &amp; lead a healthy long life .</a:t>
            </a:r>
          </a:p>
          <a:p>
            <a:pPr algn="just">
              <a:buFont typeface="Wingdings" pitchFamily="2" charset="2"/>
              <a:buChar char="v"/>
            </a:pPr>
            <a:r>
              <a:rPr lang="en-US" sz="2400" dirty="0">
                <a:solidFill>
                  <a:srgbClr val="00B0F0"/>
                </a:solidFill>
              </a:rPr>
              <a:t>Indian </a:t>
            </a:r>
            <a:r>
              <a:rPr lang="en-US" sz="2400" dirty="0" err="1">
                <a:solidFill>
                  <a:srgbClr val="00B0F0"/>
                </a:solidFill>
              </a:rPr>
              <a:t>Ayurveda</a:t>
            </a:r>
            <a:r>
              <a:rPr lang="en-US" sz="2400" dirty="0">
                <a:solidFill>
                  <a:srgbClr val="00B0F0"/>
                </a:solidFill>
              </a:rPr>
              <a:t> tours offers to stay in the most popular resorts and spas from various groups of hotels .The hotels are authentic &amp; recognized by tourism dept.</a:t>
            </a:r>
          </a:p>
          <a:p>
            <a:pPr algn="just">
              <a:buFont typeface="Wingdings" pitchFamily="2" charset="2"/>
              <a:buChar char="v"/>
            </a:pPr>
            <a:r>
              <a:rPr lang="en-US" sz="2400" dirty="0">
                <a:solidFill>
                  <a:srgbClr val="00B0F0"/>
                </a:solidFill>
              </a:rPr>
              <a:t>Finally the cost of our tour packages vary as per the nature accommodation &amp;  duration required during the </a:t>
            </a:r>
            <a:r>
              <a:rPr lang="en-US" sz="2400" dirty="0" err="1">
                <a:solidFill>
                  <a:srgbClr val="00B0F0"/>
                </a:solidFill>
              </a:rPr>
              <a:t>Ayurvedic</a:t>
            </a:r>
            <a:r>
              <a:rPr lang="en-US" sz="2400" dirty="0">
                <a:solidFill>
                  <a:srgbClr val="00B0F0"/>
                </a:solidFill>
              </a:rPr>
              <a:t> &amp; Yoga tour.</a:t>
            </a:r>
          </a:p>
        </p:txBody>
      </p:sp>
      <p:sp>
        <p:nvSpPr>
          <p:cNvPr id="5" name="TextBox 4"/>
          <p:cNvSpPr txBox="1"/>
          <p:nvPr/>
        </p:nvSpPr>
        <p:spPr>
          <a:xfrm>
            <a:off x="762000" y="914400"/>
            <a:ext cx="8429379" cy="523220"/>
          </a:xfrm>
          <a:prstGeom prst="rect">
            <a:avLst/>
          </a:prstGeom>
          <a:noFill/>
        </p:spPr>
        <p:txBody>
          <a:bodyPr wrap="square" rtlCol="0">
            <a:spAutoFit/>
          </a:bodyPr>
          <a:lstStyle/>
          <a:p>
            <a:r>
              <a:rPr lang="en-US" sz="2800" dirty="0">
                <a:latin typeface="Stencil" pitchFamily="82" charset="0"/>
              </a:rPr>
              <a:t>   </a:t>
            </a:r>
            <a:r>
              <a:rPr lang="en-US" sz="2800" dirty="0">
                <a:solidFill>
                  <a:schemeClr val="accent6">
                    <a:lumMod val="60000"/>
                    <a:lumOff val="40000"/>
                  </a:schemeClr>
                </a:solidFill>
                <a:latin typeface="Stencil" pitchFamily="82" charset="0"/>
              </a:rPr>
              <a:t>ROLE OF AYURVEDA IN INDIAN TOURISM  </a:t>
            </a:r>
          </a:p>
        </p:txBody>
      </p:sp>
    </p:spTree>
  </p:cSld>
  <p:clrMapOvr>
    <a:masterClrMapping/>
  </p:clrMapOvr>
  <p:transition spd="med">
    <p:fade thruBlk="1"/>
    <p:sndAc>
      <p:stSnd>
        <p:snd r:embed="rId2"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lstStyle/>
          <a:p>
            <a:endParaRPr lang="en-US"/>
          </a:p>
        </p:txBody>
      </p:sp>
      <p:pic>
        <p:nvPicPr>
          <p:cNvPr id="41987" name="Picture 3" descr="26"/>
          <p:cNvPicPr>
            <a:picLocks noChangeAspect="1" noChangeArrowheads="1"/>
          </p:cNvPicPr>
          <p:nvPr/>
        </p:nvPicPr>
        <p:blipFill>
          <a:blip r:embed="rId3"/>
          <a:srcRect/>
          <a:stretch>
            <a:fillRect/>
          </a:stretch>
        </p:blipFill>
        <p:spPr bwMode="auto">
          <a:xfrm>
            <a:off x="0" y="-76200"/>
            <a:ext cx="9144000" cy="6934200"/>
          </a:xfrm>
          <a:prstGeom prst="rect">
            <a:avLst/>
          </a:prstGeom>
          <a:noFill/>
        </p:spPr>
      </p:pic>
      <p:pic>
        <p:nvPicPr>
          <p:cNvPr id="5122" name="Picture 2" descr="C:\Users\deepraj\Desktop\Images\devaaya-ayurveda-spa-22507842_6_b.jpg"/>
          <p:cNvPicPr>
            <a:picLocks noChangeAspect="1" noChangeArrowheads="1"/>
          </p:cNvPicPr>
          <p:nvPr/>
        </p:nvPicPr>
        <p:blipFill>
          <a:blip r:embed="rId4"/>
          <a:srcRect/>
          <a:stretch>
            <a:fillRect/>
          </a:stretch>
        </p:blipFill>
        <p:spPr bwMode="auto">
          <a:xfrm>
            <a:off x="0" y="0"/>
            <a:ext cx="2667000" cy="3187700"/>
          </a:xfrm>
          <a:prstGeom prst="rect">
            <a:avLst/>
          </a:prstGeom>
          <a:noFill/>
        </p:spPr>
      </p:pic>
      <p:pic>
        <p:nvPicPr>
          <p:cNvPr id="5123" name="Picture 3" descr="C:\Users\deepraj\Desktop\Images\devaaya-ayurveda-spa-4goi_dare-hgrnd-2.jpg"/>
          <p:cNvPicPr>
            <a:picLocks noChangeAspect="1" noChangeArrowheads="1"/>
          </p:cNvPicPr>
          <p:nvPr/>
        </p:nvPicPr>
        <p:blipFill>
          <a:blip r:embed="rId5"/>
          <a:srcRect/>
          <a:stretch>
            <a:fillRect/>
          </a:stretch>
        </p:blipFill>
        <p:spPr bwMode="auto">
          <a:xfrm>
            <a:off x="2667000" y="0"/>
            <a:ext cx="3048000" cy="3200400"/>
          </a:xfrm>
          <a:prstGeom prst="rect">
            <a:avLst/>
          </a:prstGeom>
          <a:noFill/>
        </p:spPr>
      </p:pic>
      <p:pic>
        <p:nvPicPr>
          <p:cNvPr id="5124" name="Picture 4" descr="C:\Users\deepraj\Desktop\Images\Indus-Valley-Ayurvedic-Center-IVAC-in-Mysore.jpg"/>
          <p:cNvPicPr>
            <a:picLocks noChangeAspect="1" noChangeArrowheads="1"/>
          </p:cNvPicPr>
          <p:nvPr/>
        </p:nvPicPr>
        <p:blipFill>
          <a:blip r:embed="rId6"/>
          <a:srcRect/>
          <a:stretch>
            <a:fillRect/>
          </a:stretch>
        </p:blipFill>
        <p:spPr bwMode="auto">
          <a:xfrm>
            <a:off x="0" y="3200401"/>
            <a:ext cx="3048000" cy="3657600"/>
          </a:xfrm>
          <a:prstGeom prst="rect">
            <a:avLst/>
          </a:prstGeom>
          <a:noFill/>
        </p:spPr>
      </p:pic>
      <p:pic>
        <p:nvPicPr>
          <p:cNvPr id="5125" name="Picture 5" descr="C:\Users\deepraj\Desktop\Images\Travandrum_Ayurveda_centre0.jpg"/>
          <p:cNvPicPr>
            <a:picLocks noChangeAspect="1" noChangeArrowheads="1"/>
          </p:cNvPicPr>
          <p:nvPr/>
        </p:nvPicPr>
        <p:blipFill>
          <a:blip r:embed="rId7"/>
          <a:srcRect/>
          <a:stretch>
            <a:fillRect/>
          </a:stretch>
        </p:blipFill>
        <p:spPr bwMode="auto">
          <a:xfrm>
            <a:off x="5715000" y="0"/>
            <a:ext cx="3429000" cy="3200400"/>
          </a:xfrm>
          <a:prstGeom prst="rect">
            <a:avLst/>
          </a:prstGeom>
          <a:noFill/>
        </p:spPr>
      </p:pic>
      <p:pic>
        <p:nvPicPr>
          <p:cNvPr id="5126" name="Picture 6" descr="C:\Users\deepraj\Desktop\Images\Hotel-Devaaya-Ayurveda-Retreat-Goa.jpg"/>
          <p:cNvPicPr>
            <a:picLocks noChangeAspect="1" noChangeArrowheads="1"/>
          </p:cNvPicPr>
          <p:nvPr/>
        </p:nvPicPr>
        <p:blipFill>
          <a:blip r:embed="rId8"/>
          <a:srcRect/>
          <a:stretch>
            <a:fillRect/>
          </a:stretch>
        </p:blipFill>
        <p:spPr bwMode="auto">
          <a:xfrm>
            <a:off x="5486400" y="3200400"/>
            <a:ext cx="3657600" cy="3657600"/>
          </a:xfrm>
          <a:prstGeom prst="rect">
            <a:avLst/>
          </a:prstGeom>
          <a:noFill/>
        </p:spPr>
      </p:pic>
      <p:pic>
        <p:nvPicPr>
          <p:cNvPr id="5127" name="Picture 7" descr="C:\Users\deepraj\Desktop\Images\franklin-ayurveda-resort.jpg"/>
          <p:cNvPicPr>
            <a:picLocks noChangeAspect="1" noChangeArrowheads="1"/>
          </p:cNvPicPr>
          <p:nvPr/>
        </p:nvPicPr>
        <p:blipFill>
          <a:blip r:embed="rId9"/>
          <a:srcRect/>
          <a:stretch>
            <a:fillRect/>
          </a:stretch>
        </p:blipFill>
        <p:spPr bwMode="auto">
          <a:xfrm>
            <a:off x="2971800" y="3200400"/>
            <a:ext cx="2590800" cy="3657600"/>
          </a:xfrm>
          <a:prstGeom prst="rect">
            <a:avLst/>
          </a:prstGeom>
          <a:noFill/>
        </p:spPr>
      </p:pic>
    </p:spTree>
  </p:cSld>
  <p:clrMapOvr>
    <a:masterClrMapping/>
  </p:clrMapOvr>
  <p:transition spd="med">
    <p:fade thruBlk="1"/>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US" dirty="0"/>
          </a:p>
        </p:txBody>
      </p:sp>
      <p:sp>
        <p:nvSpPr>
          <p:cNvPr id="3" name="Subtitle 2"/>
          <p:cNvSpPr>
            <a:spLocks noGrp="1"/>
          </p:cNvSpPr>
          <p:nvPr>
            <p:ph type="subTitle" sz="quarter" idx="1"/>
          </p:nvPr>
        </p:nvSpPr>
        <p:spPr/>
        <p:txBody>
          <a:bodyPr/>
          <a:lstStyle/>
          <a:p>
            <a:endParaRPr lang="en-US" dirty="0"/>
          </a:p>
        </p:txBody>
      </p:sp>
      <p:pic>
        <p:nvPicPr>
          <p:cNvPr id="15"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pic>
        <p:nvPicPr>
          <p:cNvPr id="1037" name="Picture 13" descr="F:\Images\9_-_Ayurveda.246121627.jpg"/>
          <p:cNvPicPr>
            <a:picLocks noChangeAspect="1" noChangeArrowheads="1"/>
          </p:cNvPicPr>
          <p:nvPr/>
        </p:nvPicPr>
        <p:blipFill>
          <a:blip r:embed="rId4"/>
          <a:srcRect/>
          <a:stretch>
            <a:fillRect/>
          </a:stretch>
        </p:blipFill>
        <p:spPr bwMode="auto">
          <a:xfrm>
            <a:off x="0" y="0"/>
            <a:ext cx="4419600" cy="3048000"/>
          </a:xfrm>
          <a:prstGeom prst="rect">
            <a:avLst/>
          </a:prstGeom>
          <a:noFill/>
        </p:spPr>
      </p:pic>
      <p:pic>
        <p:nvPicPr>
          <p:cNvPr id="1038" name="Picture 14" descr="F:\Images\150_719931.jpg"/>
          <p:cNvPicPr>
            <a:picLocks noChangeAspect="1" noChangeArrowheads="1"/>
          </p:cNvPicPr>
          <p:nvPr/>
        </p:nvPicPr>
        <p:blipFill>
          <a:blip r:embed="rId5"/>
          <a:srcRect/>
          <a:stretch>
            <a:fillRect/>
          </a:stretch>
        </p:blipFill>
        <p:spPr bwMode="auto">
          <a:xfrm>
            <a:off x="4419600" y="0"/>
            <a:ext cx="4724400" cy="3048000"/>
          </a:xfrm>
          <a:prstGeom prst="rect">
            <a:avLst/>
          </a:prstGeom>
          <a:noFill/>
        </p:spPr>
      </p:pic>
      <p:pic>
        <p:nvPicPr>
          <p:cNvPr id="1039" name="Picture 15" descr="F:\Images\ayurveda.jpg"/>
          <p:cNvPicPr>
            <a:picLocks noChangeAspect="1" noChangeArrowheads="1"/>
          </p:cNvPicPr>
          <p:nvPr/>
        </p:nvPicPr>
        <p:blipFill>
          <a:blip r:embed="rId6"/>
          <a:srcRect/>
          <a:stretch>
            <a:fillRect/>
          </a:stretch>
        </p:blipFill>
        <p:spPr bwMode="auto">
          <a:xfrm>
            <a:off x="0" y="3048001"/>
            <a:ext cx="9067800" cy="3810000"/>
          </a:xfrm>
          <a:prstGeom prst="rect">
            <a:avLst/>
          </a:prstGeom>
          <a:noFill/>
        </p:spPr>
      </p:pic>
    </p:spTree>
  </p:cSld>
  <p:clrMapOvr>
    <a:masterClrMapping/>
  </p:clrMapOvr>
  <p:transition spd="med">
    <p:fade thruBlk="1"/>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6"/>
          <p:cNvPicPr>
            <a:picLocks noGrp="1" noChangeAspect="1" noChangeArrowheads="1"/>
          </p:cNvPicPr>
          <p:nvPr>
            <p:ph idx="1"/>
          </p:nvPr>
        </p:nvPicPr>
        <p:blipFill>
          <a:blip r:embed="rId4"/>
          <a:srcRect/>
          <a:stretch>
            <a:fillRect/>
          </a:stretch>
        </p:blipFill>
        <p:spPr bwMode="auto">
          <a:xfrm>
            <a:off x="0" y="0"/>
            <a:ext cx="9144000" cy="7010400"/>
          </a:xfrm>
          <a:prstGeom prst="rect">
            <a:avLst/>
          </a:prstGeom>
          <a:noFill/>
        </p:spPr>
      </p:pic>
      <p:sp>
        <p:nvSpPr>
          <p:cNvPr id="5" name="Rectangle 4"/>
          <p:cNvSpPr/>
          <p:nvPr/>
        </p:nvSpPr>
        <p:spPr>
          <a:xfrm>
            <a:off x="3048000" y="3581400"/>
            <a:ext cx="5105400" cy="2800767"/>
          </a:xfrm>
          <a:prstGeom prst="rect">
            <a:avLst/>
          </a:prstGeom>
          <a:noFill/>
        </p:spPr>
        <p:txBody>
          <a:bodyPr wrap="square" lIns="91440" tIns="45720" rIns="91440" bIns="45720">
            <a:spAutoFit/>
          </a:bodyPr>
          <a:lstStyle/>
          <a:p>
            <a:pPr algn="ctr"/>
            <a:r>
              <a:rPr lang="en-US" sz="8800" b="1" cap="none" spc="0" dirty="0">
                <a:ln w="17780" cmpd="sng">
                  <a:solidFill>
                    <a:srgbClr val="FFFFFF"/>
                  </a:solidFill>
                  <a:prstDash val="solid"/>
                  <a:miter lim="800000"/>
                </a:ln>
                <a:solidFill>
                  <a:srgbClr val="FF0000"/>
                </a:solidFill>
                <a:effectLst>
                  <a:outerShdw blurRad="50800" algn="tl" rotWithShape="0">
                    <a:srgbClr val="000000"/>
                  </a:outerShdw>
                </a:effectLst>
                <a:latin typeface="Viner Hand ITC" pitchFamily="66" charset="0"/>
              </a:rPr>
              <a:t>THANK YOU</a:t>
            </a:r>
          </a:p>
        </p:txBody>
      </p:sp>
    </p:spTree>
  </p:cSld>
  <p:clrMapOvr>
    <a:masterClrMapping/>
  </p:clrMapOvr>
  <p:transition spd="med">
    <p:fade thruBlk="1"/>
    <p:sndAc>
      <p:stSnd>
        <p:snd r:embed="rId3"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dirty="0"/>
          </a:p>
        </p:txBody>
      </p:sp>
      <p:sp>
        <p:nvSpPr>
          <p:cNvPr id="16387" name="Rectangle 3"/>
          <p:cNvSpPr>
            <a:spLocks noGrp="1" noChangeArrowheads="1"/>
          </p:cNvSpPr>
          <p:nvPr>
            <p:ph type="body" idx="1"/>
          </p:nvPr>
        </p:nvSpPr>
        <p:spPr/>
        <p:txBody>
          <a:bodyPr/>
          <a:lstStyle/>
          <a:p>
            <a:endParaRPr lang="en-US"/>
          </a:p>
        </p:txBody>
      </p:sp>
      <p:pic>
        <p:nvPicPr>
          <p:cNvPr id="16388" name="Picture 4" descr="26"/>
          <p:cNvPicPr>
            <a:picLocks noChangeAspect="1" noChangeArrowheads="1"/>
          </p:cNvPicPr>
          <p:nvPr/>
        </p:nvPicPr>
        <p:blipFill>
          <a:blip r:embed="rId3"/>
          <a:srcRect/>
          <a:stretch>
            <a:fillRect/>
          </a:stretch>
        </p:blipFill>
        <p:spPr bwMode="auto">
          <a:xfrm>
            <a:off x="0" y="-76200"/>
            <a:ext cx="9144000" cy="6934200"/>
          </a:xfrm>
          <a:prstGeom prst="rect">
            <a:avLst/>
          </a:prstGeom>
          <a:noFill/>
        </p:spPr>
      </p:pic>
      <p:pic>
        <p:nvPicPr>
          <p:cNvPr id="16389" name="Picture 5"/>
          <p:cNvPicPr>
            <a:picLocks noChangeAspect="1" noChangeArrowheads="1"/>
          </p:cNvPicPr>
          <p:nvPr/>
        </p:nvPicPr>
        <p:blipFill>
          <a:blip r:embed="rId4"/>
          <a:srcRect/>
          <a:stretch>
            <a:fillRect/>
          </a:stretch>
        </p:blipFill>
        <p:spPr bwMode="auto">
          <a:xfrm>
            <a:off x="0" y="0"/>
            <a:ext cx="4635500" cy="3119438"/>
          </a:xfrm>
          <a:prstGeom prst="rect">
            <a:avLst/>
          </a:prstGeom>
          <a:noFill/>
          <a:ln w="9525">
            <a:noFill/>
            <a:miter lim="800000"/>
            <a:headEnd/>
            <a:tailEnd/>
          </a:ln>
          <a:effectLst/>
        </p:spPr>
      </p:pic>
      <p:sp>
        <p:nvSpPr>
          <p:cNvPr id="16390" name="Rectangle 6"/>
          <p:cNvSpPr>
            <a:spLocks noChangeArrowheads="1"/>
          </p:cNvSpPr>
          <p:nvPr/>
        </p:nvSpPr>
        <p:spPr bwMode="auto">
          <a:xfrm>
            <a:off x="4648200" y="0"/>
            <a:ext cx="4267200" cy="2677656"/>
          </a:xfrm>
          <a:prstGeom prst="rect">
            <a:avLst/>
          </a:prstGeom>
          <a:noFill/>
          <a:ln w="9525">
            <a:noFill/>
            <a:miter lim="800000"/>
            <a:headEnd/>
            <a:tailEnd/>
          </a:ln>
          <a:effectLst/>
        </p:spPr>
        <p:txBody>
          <a:bodyPr anchor="ctr">
            <a:spAutoFit/>
          </a:bodyPr>
          <a:lstStyle/>
          <a:p>
            <a:pPr>
              <a:buFont typeface="Wingdings" pitchFamily="2" charset="2"/>
              <a:buChar char="v"/>
            </a:pPr>
            <a:r>
              <a:rPr lang="en-US" sz="2800" dirty="0">
                <a:solidFill>
                  <a:srgbClr val="FFFF00"/>
                </a:solidFill>
              </a:rPr>
              <a:t>The </a:t>
            </a:r>
            <a:r>
              <a:rPr lang="en-US" sz="2800" dirty="0">
                <a:solidFill>
                  <a:srgbClr val="FFFF00"/>
                </a:solidFill>
                <a:hlinkClick r:id="rId5" tooltip="Mantra"/>
              </a:rPr>
              <a:t>mantra</a:t>
            </a:r>
            <a:r>
              <a:rPr lang="en-US" sz="2800" dirty="0">
                <a:solidFill>
                  <a:srgbClr val="FFFF00"/>
                </a:solidFill>
              </a:rPr>
              <a:t> </a:t>
            </a:r>
            <a:r>
              <a:rPr lang="hi-IN" sz="2800" dirty="0">
                <a:solidFill>
                  <a:srgbClr val="FFFF00"/>
                </a:solidFill>
                <a:hlinkClick r:id="rId6" tooltip="Om mani padme hum"/>
              </a:rPr>
              <a:t>ॐ मणि पद्मे हूँ</a:t>
            </a:r>
            <a:r>
              <a:rPr lang="en-US" sz="2800" dirty="0">
                <a:solidFill>
                  <a:srgbClr val="FFFF00"/>
                </a:solidFill>
              </a:rPr>
              <a:t> written on rocks. Chanting mantras has been a feature of </a:t>
            </a:r>
            <a:r>
              <a:rPr lang="en-US" sz="2800" dirty="0" err="1">
                <a:solidFill>
                  <a:srgbClr val="FFFF00"/>
                </a:solidFill>
              </a:rPr>
              <a:t>ayurveda</a:t>
            </a:r>
            <a:r>
              <a:rPr lang="en-US" sz="2800" dirty="0">
                <a:solidFill>
                  <a:srgbClr val="FFFF00"/>
                </a:solidFill>
              </a:rPr>
              <a:t> since the </a:t>
            </a:r>
            <a:r>
              <a:rPr lang="en-US" sz="2800" i="1" dirty="0" err="1">
                <a:solidFill>
                  <a:srgbClr val="FFFF00"/>
                </a:solidFill>
                <a:hlinkClick r:id="rId7" tooltip="Atharvaveda"/>
              </a:rPr>
              <a:t>Atharvaveda</a:t>
            </a:r>
            <a:r>
              <a:rPr lang="en-US" sz="2800" dirty="0">
                <a:solidFill>
                  <a:srgbClr val="FFFF00"/>
                </a:solidFill>
              </a:rPr>
              <a:t>, the </a:t>
            </a:r>
            <a:r>
              <a:rPr lang="en-US" sz="2800" dirty="0" err="1">
                <a:solidFill>
                  <a:srgbClr val="FFFF00"/>
                </a:solidFill>
              </a:rPr>
              <a:t>vedic</a:t>
            </a:r>
            <a:r>
              <a:rPr lang="en-US" sz="2800" dirty="0">
                <a:solidFill>
                  <a:srgbClr val="FFFF00"/>
                </a:solidFill>
              </a:rPr>
              <a:t> spiritual text, was compiled</a:t>
            </a:r>
            <a:r>
              <a:rPr lang="en-US" dirty="0">
                <a:solidFill>
                  <a:srgbClr val="FFFF00"/>
                </a:solidFill>
              </a:rPr>
              <a:t>.</a:t>
            </a:r>
          </a:p>
        </p:txBody>
      </p:sp>
      <p:sp>
        <p:nvSpPr>
          <p:cNvPr id="16391" name="Rectangle 7"/>
          <p:cNvSpPr>
            <a:spLocks noChangeArrowheads="1"/>
          </p:cNvSpPr>
          <p:nvPr/>
        </p:nvSpPr>
        <p:spPr bwMode="auto">
          <a:xfrm>
            <a:off x="0" y="3114675"/>
            <a:ext cx="8823325" cy="3785652"/>
          </a:xfrm>
          <a:prstGeom prst="rect">
            <a:avLst/>
          </a:prstGeom>
          <a:noFill/>
          <a:ln w="9525">
            <a:noFill/>
            <a:miter lim="800000"/>
            <a:headEnd/>
            <a:tailEnd/>
          </a:ln>
          <a:effectLst/>
        </p:spPr>
        <p:txBody>
          <a:bodyPr anchor="ctr">
            <a:spAutoFit/>
          </a:bodyPr>
          <a:lstStyle/>
          <a:p>
            <a:r>
              <a:rPr lang="en-US" sz="2400" dirty="0">
                <a:solidFill>
                  <a:srgbClr val="FFFF00"/>
                </a:solidFill>
              </a:rPr>
              <a:t>One view of the early history of </a:t>
            </a:r>
            <a:r>
              <a:rPr lang="en-US" sz="2400" dirty="0" err="1">
                <a:solidFill>
                  <a:srgbClr val="FFFF00"/>
                </a:solidFill>
              </a:rPr>
              <a:t>ayurveda</a:t>
            </a:r>
            <a:r>
              <a:rPr lang="en-US" sz="2400" dirty="0">
                <a:solidFill>
                  <a:srgbClr val="FFFF00"/>
                </a:solidFill>
              </a:rPr>
              <a:t> asserts that around 1500 </a:t>
            </a:r>
            <a:r>
              <a:rPr lang="en-US" sz="2400" dirty="0">
                <a:solidFill>
                  <a:srgbClr val="FFFF00"/>
                </a:solidFill>
                <a:hlinkClick r:id="rId8" tooltip="Common Era"/>
              </a:rPr>
              <a:t>BC</a:t>
            </a:r>
            <a:r>
              <a:rPr lang="en-US" sz="2400" dirty="0">
                <a:solidFill>
                  <a:srgbClr val="FFFF00"/>
                </a:solidFill>
              </a:rPr>
              <a:t>, </a:t>
            </a:r>
            <a:r>
              <a:rPr lang="en-US" sz="2400" dirty="0" err="1">
                <a:solidFill>
                  <a:srgbClr val="FFFF00"/>
                </a:solidFill>
              </a:rPr>
              <a:t>ayurveda's</a:t>
            </a:r>
            <a:r>
              <a:rPr lang="en-US" sz="2400" dirty="0">
                <a:solidFill>
                  <a:srgbClr val="FFFF00"/>
                </a:solidFill>
              </a:rPr>
              <a:t> fundamental and applied principles got </a:t>
            </a:r>
            <a:r>
              <a:rPr lang="en-US" sz="2400" dirty="0" err="1">
                <a:solidFill>
                  <a:srgbClr val="FFFF00"/>
                </a:solidFill>
              </a:rPr>
              <a:t>organised</a:t>
            </a:r>
            <a:r>
              <a:rPr lang="en-US" sz="2400" dirty="0">
                <a:solidFill>
                  <a:srgbClr val="FFFF00"/>
                </a:solidFill>
              </a:rPr>
              <a:t> and enunciated. In this historical construction, </a:t>
            </a:r>
            <a:r>
              <a:rPr lang="en-US" sz="2400" dirty="0" err="1">
                <a:solidFill>
                  <a:srgbClr val="FFFF00"/>
                </a:solidFill>
              </a:rPr>
              <a:t>Ayurveda</a:t>
            </a:r>
            <a:r>
              <a:rPr lang="en-US" sz="2400" dirty="0">
                <a:solidFill>
                  <a:srgbClr val="FFFF00"/>
                </a:solidFill>
              </a:rPr>
              <a:t> traces its origins to the </a:t>
            </a:r>
            <a:r>
              <a:rPr lang="en-US" sz="2400" dirty="0">
                <a:solidFill>
                  <a:srgbClr val="FFFF00"/>
                </a:solidFill>
                <a:hlinkClick r:id="rId9" tooltip="Vedas"/>
              </a:rPr>
              <a:t>Vedas</a:t>
            </a:r>
            <a:r>
              <a:rPr lang="en-US" sz="2400" dirty="0">
                <a:solidFill>
                  <a:srgbClr val="FFFF00"/>
                </a:solidFill>
              </a:rPr>
              <a:t>, </a:t>
            </a:r>
            <a:r>
              <a:rPr lang="en-US" sz="2400" i="1" dirty="0" err="1">
                <a:solidFill>
                  <a:srgbClr val="FFFF00"/>
                </a:solidFill>
                <a:hlinkClick r:id="rId7" tooltip="Atharvaveda"/>
              </a:rPr>
              <a:t>Atharvaveda</a:t>
            </a:r>
            <a:r>
              <a:rPr lang="en-US" sz="2400" dirty="0">
                <a:solidFill>
                  <a:srgbClr val="FFFF00"/>
                </a:solidFill>
              </a:rPr>
              <a:t> in particular, and is connected to Hindu </a:t>
            </a:r>
            <a:r>
              <a:rPr lang="en-US" sz="2400" dirty="0">
                <a:solidFill>
                  <a:srgbClr val="FFFF00"/>
                </a:solidFill>
                <a:hlinkClick r:id="rId10" tooltip="Religion"/>
              </a:rPr>
              <a:t>religion</a:t>
            </a:r>
            <a:r>
              <a:rPr lang="en-US" sz="2400" dirty="0">
                <a:solidFill>
                  <a:srgbClr val="FFFF00"/>
                </a:solidFill>
              </a:rPr>
              <a:t>. </a:t>
            </a:r>
            <a:r>
              <a:rPr lang="en-US" sz="2400" i="1" dirty="0" err="1">
                <a:solidFill>
                  <a:srgbClr val="FFFF00"/>
                </a:solidFill>
              </a:rPr>
              <a:t>Atharvaveda</a:t>
            </a:r>
            <a:r>
              <a:rPr lang="en-US" sz="2400" dirty="0">
                <a:solidFill>
                  <a:srgbClr val="FFFF00"/>
                </a:solidFill>
              </a:rPr>
              <a:t> (one of the four most ancient books of Indian knowledge, wisdom and culture) contains 114 hymns or formulations for the treatment of diseases. </a:t>
            </a:r>
            <a:r>
              <a:rPr lang="en-US" sz="2400" dirty="0" err="1">
                <a:solidFill>
                  <a:srgbClr val="FFFF00"/>
                </a:solidFill>
              </a:rPr>
              <a:t>Ayurveda</a:t>
            </a:r>
            <a:r>
              <a:rPr lang="en-US" sz="2400" dirty="0">
                <a:solidFill>
                  <a:srgbClr val="FFFF00"/>
                </a:solidFill>
              </a:rPr>
              <a:t> originated in and developed from these hymns. In this sense, </a:t>
            </a:r>
            <a:r>
              <a:rPr lang="en-US" sz="2400" dirty="0" err="1">
                <a:solidFill>
                  <a:srgbClr val="FFFF00"/>
                </a:solidFill>
              </a:rPr>
              <a:t>ayurveda</a:t>
            </a:r>
            <a:r>
              <a:rPr lang="en-US" sz="2400" dirty="0">
                <a:solidFill>
                  <a:srgbClr val="FFFF00"/>
                </a:solidFill>
              </a:rPr>
              <a:t> is considered by some to have divine origin. Indian medicine has a long history, and is one of the oldest </a:t>
            </a:r>
            <a:r>
              <a:rPr lang="en-US" sz="2400" dirty="0" err="1">
                <a:solidFill>
                  <a:srgbClr val="FFFF00"/>
                </a:solidFill>
              </a:rPr>
              <a:t>organised</a:t>
            </a:r>
            <a:r>
              <a:rPr lang="en-US" sz="2400" dirty="0">
                <a:solidFill>
                  <a:srgbClr val="FFFF00"/>
                </a:solidFill>
              </a:rPr>
              <a:t> systems of medicine </a:t>
            </a:r>
          </a:p>
        </p:txBody>
      </p:sp>
    </p:spTree>
  </p:cSld>
  <p:clrMapOvr>
    <a:masterClrMapping/>
  </p:clrMapOvr>
  <p:transition spd="med">
    <p:fade thruBlk="1"/>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p:txBody>
          <a:bodyPr/>
          <a:lstStyle/>
          <a:p>
            <a:endParaRPr lang="en-US"/>
          </a:p>
        </p:txBody>
      </p:sp>
      <p:pic>
        <p:nvPicPr>
          <p:cNvPr id="36867" name="Picture 3"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pic>
        <p:nvPicPr>
          <p:cNvPr id="46082" name="Picture 2"/>
          <p:cNvPicPr>
            <a:picLocks noChangeAspect="1" noChangeArrowheads="1"/>
          </p:cNvPicPr>
          <p:nvPr/>
        </p:nvPicPr>
        <p:blipFill>
          <a:blip r:embed="rId4"/>
          <a:srcRect/>
          <a:stretch>
            <a:fillRect/>
          </a:stretch>
        </p:blipFill>
        <p:spPr bwMode="auto">
          <a:xfrm>
            <a:off x="0" y="0"/>
            <a:ext cx="9144000" cy="5791199"/>
          </a:xfrm>
          <a:prstGeom prst="rect">
            <a:avLst/>
          </a:prstGeom>
          <a:noFill/>
          <a:ln w="9525">
            <a:noFill/>
            <a:miter lim="800000"/>
            <a:headEnd/>
            <a:tailEnd/>
          </a:ln>
          <a:effectLst/>
        </p:spPr>
      </p:pic>
      <p:sp>
        <p:nvSpPr>
          <p:cNvPr id="6" name="TextBox 5"/>
          <p:cNvSpPr txBox="1"/>
          <p:nvPr/>
        </p:nvSpPr>
        <p:spPr>
          <a:xfrm>
            <a:off x="762000" y="5791200"/>
            <a:ext cx="7010400" cy="707886"/>
          </a:xfrm>
          <a:prstGeom prst="rect">
            <a:avLst/>
          </a:prstGeom>
          <a:noFill/>
        </p:spPr>
        <p:txBody>
          <a:bodyPr wrap="square" rtlCol="0">
            <a:spAutoFit/>
          </a:bodyPr>
          <a:lstStyle/>
          <a:p>
            <a:r>
              <a:rPr lang="en-US" sz="3200" dirty="0">
                <a:solidFill>
                  <a:srgbClr val="FF0000"/>
                </a:solidFill>
                <a:latin typeface="Stencil" pitchFamily="82" charset="0"/>
              </a:rPr>
              <a:t>          </a:t>
            </a:r>
            <a:r>
              <a:rPr lang="en-US" sz="4000" dirty="0">
                <a:solidFill>
                  <a:srgbClr val="FF0000"/>
                </a:solidFill>
                <a:latin typeface="Old English Text MT" pitchFamily="66" charset="0"/>
              </a:rPr>
              <a:t>AYURVEDIC CHART  </a:t>
            </a:r>
          </a:p>
        </p:txBody>
      </p:sp>
    </p:spTree>
  </p:cSld>
  <p:clrMapOvr>
    <a:masterClrMapping/>
  </p:clrMapOvr>
  <p:transition spd="med">
    <p:fade thruBlk="1"/>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26"/>
          <p:cNvPicPr>
            <a:picLocks noChangeAspect="1" noChangeArrowheads="1"/>
          </p:cNvPicPr>
          <p:nvPr/>
        </p:nvPicPr>
        <p:blipFill>
          <a:blip r:embed="rId3"/>
          <a:srcRect/>
          <a:stretch>
            <a:fillRect/>
          </a:stretch>
        </p:blipFill>
        <p:spPr bwMode="auto">
          <a:xfrm>
            <a:off x="0" y="-76200"/>
            <a:ext cx="9144000" cy="6934200"/>
          </a:xfrm>
          <a:prstGeom prst="rect">
            <a:avLst/>
          </a:prstGeom>
          <a:noFill/>
        </p:spPr>
      </p:pic>
      <p:sp>
        <p:nvSpPr>
          <p:cNvPr id="8197" name="Rectangle 5"/>
          <p:cNvSpPr>
            <a:spLocks noGrp="1" noChangeArrowheads="1"/>
          </p:cNvSpPr>
          <p:nvPr>
            <p:ph type="title"/>
          </p:nvPr>
        </p:nvSpPr>
        <p:spPr>
          <a:xfrm>
            <a:off x="457200" y="0"/>
            <a:ext cx="8229600" cy="1143000"/>
          </a:xfrm>
          <a:noFill/>
          <a:ln/>
        </p:spPr>
        <p:txBody>
          <a:bodyPr/>
          <a:lstStyle/>
          <a:p>
            <a:r>
              <a:rPr lang="en-US" dirty="0">
                <a:solidFill>
                  <a:srgbClr val="FF0000"/>
                </a:solidFill>
              </a:rPr>
              <a:t>INTRODUCTION</a:t>
            </a:r>
          </a:p>
        </p:txBody>
      </p:sp>
      <p:sp>
        <p:nvSpPr>
          <p:cNvPr id="8198" name="Rectangle 6"/>
          <p:cNvSpPr>
            <a:spLocks noGrp="1" noChangeArrowheads="1"/>
          </p:cNvSpPr>
          <p:nvPr>
            <p:ph type="body" idx="1"/>
          </p:nvPr>
        </p:nvSpPr>
        <p:spPr>
          <a:xfrm>
            <a:off x="457200" y="1524000"/>
            <a:ext cx="8229600" cy="5105400"/>
          </a:xfrm>
          <a:noFill/>
          <a:ln/>
        </p:spPr>
        <p:txBody>
          <a:bodyPr/>
          <a:lstStyle/>
          <a:p>
            <a:pPr>
              <a:lnSpc>
                <a:spcPct val="90000"/>
              </a:lnSpc>
              <a:buFont typeface="Wingdings" pitchFamily="2" charset="2"/>
              <a:buNone/>
            </a:pPr>
            <a:endParaRPr lang="en-US" sz="2400" dirty="0">
              <a:solidFill>
                <a:srgbClr val="FF0066"/>
              </a:solidFill>
            </a:endParaRPr>
          </a:p>
          <a:p>
            <a:pPr>
              <a:lnSpc>
                <a:spcPct val="90000"/>
              </a:lnSpc>
              <a:buFont typeface="Wingdings" pitchFamily="2" charset="2"/>
              <a:buChar char="v"/>
            </a:pPr>
            <a:r>
              <a:rPr lang="en-US" sz="2400" dirty="0">
                <a:solidFill>
                  <a:srgbClr val="FFFF00"/>
                </a:solidFill>
              </a:rPr>
              <a:t>The complete knowledge for long life is called AYURVEDA.</a:t>
            </a:r>
          </a:p>
          <a:p>
            <a:pPr>
              <a:lnSpc>
                <a:spcPct val="90000"/>
              </a:lnSpc>
              <a:buFont typeface="Wingdings" pitchFamily="2" charset="2"/>
              <a:buChar char="v"/>
            </a:pPr>
            <a:r>
              <a:rPr lang="en-US" sz="2400" dirty="0">
                <a:solidFill>
                  <a:srgbClr val="FFFF00"/>
                </a:solidFill>
              </a:rPr>
              <a:t>In SANSKRIT words “AYUS ”  means “longevity” and “VEDA” means “related to knowledge” or “science”</a:t>
            </a:r>
          </a:p>
          <a:p>
            <a:pPr>
              <a:lnSpc>
                <a:spcPct val="90000"/>
              </a:lnSpc>
              <a:buFont typeface="Wingdings" pitchFamily="2" charset="2"/>
              <a:buChar char="v"/>
            </a:pPr>
            <a:r>
              <a:rPr lang="en-US" sz="2400" dirty="0" err="1">
                <a:solidFill>
                  <a:srgbClr val="FFFF00"/>
                </a:solidFill>
              </a:rPr>
              <a:t>Ayurveda</a:t>
            </a:r>
            <a:r>
              <a:rPr lang="en-US" sz="2400" dirty="0">
                <a:solidFill>
                  <a:srgbClr val="FFFF00"/>
                </a:solidFill>
              </a:rPr>
              <a:t> medicine is a system of traditional medicine native to INDIA and a form of alternative medicine. Evolving throughout it’s history of medicine in South Asia</a:t>
            </a:r>
          </a:p>
          <a:p>
            <a:pPr>
              <a:lnSpc>
                <a:spcPct val="90000"/>
              </a:lnSpc>
              <a:buFont typeface="Wingdings" pitchFamily="2" charset="2"/>
              <a:buChar char="v"/>
            </a:pPr>
            <a:r>
              <a:rPr lang="en-US" sz="2400" dirty="0">
                <a:solidFill>
                  <a:srgbClr val="FFFF00"/>
                </a:solidFill>
              </a:rPr>
              <a:t>The earliest literature on INDIAN medical practice appeared during the VEDIC PERIOD in INDIA</a:t>
            </a:r>
          </a:p>
          <a:p>
            <a:pPr>
              <a:lnSpc>
                <a:spcPct val="90000"/>
              </a:lnSpc>
              <a:buFont typeface="Wingdings" pitchFamily="2" charset="2"/>
              <a:buChar char="v"/>
            </a:pPr>
            <a:r>
              <a:rPr lang="en-US" sz="2400" dirty="0">
                <a:solidFill>
                  <a:srgbClr val="FFFF00"/>
                </a:solidFill>
              </a:rPr>
              <a:t>In the middle second millennium, the SUSHRUTA SAHITYA and CHARAKHA SAHITYA are great encyclopedia of medicine compiled from various sources from mid 1</a:t>
            </a:r>
            <a:r>
              <a:rPr lang="en-US" sz="2400" baseline="30000" dirty="0">
                <a:solidFill>
                  <a:srgbClr val="FFFF00"/>
                </a:solidFill>
              </a:rPr>
              <a:t>st</a:t>
            </a:r>
            <a:r>
              <a:rPr lang="en-US" sz="2400" dirty="0">
                <a:solidFill>
                  <a:srgbClr val="FFFF00"/>
                </a:solidFill>
              </a:rPr>
              <a:t> millennium to 500 CE </a:t>
            </a:r>
          </a:p>
          <a:p>
            <a:pPr>
              <a:lnSpc>
                <a:spcPct val="90000"/>
              </a:lnSpc>
              <a:buFont typeface="Wingdings" pitchFamily="2" charset="2"/>
              <a:buNone/>
            </a:pPr>
            <a:endParaRPr lang="en-US" sz="2400" dirty="0">
              <a:solidFill>
                <a:srgbClr val="FFFF00"/>
              </a:solidFill>
            </a:endParaRPr>
          </a:p>
        </p:txBody>
      </p:sp>
      <p:pic>
        <p:nvPicPr>
          <p:cNvPr id="8199" name="Picture 7"/>
          <p:cNvPicPr>
            <a:picLocks noChangeAspect="1" noChangeArrowheads="1"/>
          </p:cNvPicPr>
          <p:nvPr/>
        </p:nvPicPr>
        <p:blipFill>
          <a:blip r:embed="rId4"/>
          <a:srcRect/>
          <a:stretch>
            <a:fillRect/>
          </a:stretch>
        </p:blipFill>
        <p:spPr bwMode="auto">
          <a:xfrm>
            <a:off x="0" y="0"/>
            <a:ext cx="2667000" cy="1752600"/>
          </a:xfrm>
          <a:prstGeom prst="rect">
            <a:avLst/>
          </a:prstGeom>
          <a:noFill/>
          <a:ln w="9525">
            <a:noFill/>
            <a:miter lim="800000"/>
            <a:headEnd/>
            <a:tailEnd/>
          </a:ln>
          <a:effectLst/>
        </p:spPr>
      </p:pic>
      <p:pic>
        <p:nvPicPr>
          <p:cNvPr id="8200" name="Picture 8"/>
          <p:cNvPicPr>
            <a:picLocks noChangeAspect="1" noChangeArrowheads="1"/>
          </p:cNvPicPr>
          <p:nvPr/>
        </p:nvPicPr>
        <p:blipFill>
          <a:blip r:embed="rId5"/>
          <a:srcRect/>
          <a:stretch>
            <a:fillRect/>
          </a:stretch>
        </p:blipFill>
        <p:spPr bwMode="auto">
          <a:xfrm>
            <a:off x="6477000" y="0"/>
            <a:ext cx="2667000" cy="1981200"/>
          </a:xfrm>
          <a:prstGeom prst="rect">
            <a:avLst/>
          </a:prstGeom>
          <a:noFill/>
          <a:ln w="9525">
            <a:noFill/>
            <a:miter lim="800000"/>
            <a:headEnd/>
            <a:tailEnd/>
          </a:ln>
          <a:effectLst/>
        </p:spPr>
      </p:pic>
    </p:spTree>
  </p:cSld>
  <p:clrMapOvr>
    <a:masterClrMapping/>
  </p:clrMapOvr>
  <p:transition spd="med">
    <p:fade thruBlk="1"/>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11270" name="Rectangle 6"/>
          <p:cNvSpPr>
            <a:spLocks noGrp="1" noChangeArrowheads="1"/>
          </p:cNvSpPr>
          <p:nvPr>
            <p:ph type="title"/>
          </p:nvPr>
        </p:nvSpPr>
        <p:spPr>
          <a:xfrm>
            <a:off x="457200" y="304800"/>
            <a:ext cx="8229600" cy="1143000"/>
          </a:xfrm>
          <a:noFill/>
          <a:ln/>
        </p:spPr>
        <p:txBody>
          <a:bodyPr/>
          <a:lstStyle/>
          <a:p>
            <a:r>
              <a:rPr lang="en-US" sz="4000"/>
              <a:t>COMPOSITION OF</a:t>
            </a:r>
            <a:br>
              <a:rPr lang="en-US" sz="4000"/>
            </a:br>
            <a:r>
              <a:rPr lang="en-US" sz="4000"/>
              <a:t>AYURVEDA</a:t>
            </a:r>
          </a:p>
        </p:txBody>
      </p:sp>
      <p:sp>
        <p:nvSpPr>
          <p:cNvPr id="11271" name="Rectangle 7"/>
          <p:cNvSpPr>
            <a:spLocks noGrp="1" noChangeArrowheads="1"/>
          </p:cNvSpPr>
          <p:nvPr>
            <p:ph type="body" idx="1"/>
          </p:nvPr>
        </p:nvSpPr>
        <p:spPr>
          <a:noFill/>
          <a:ln/>
        </p:spPr>
        <p:txBody>
          <a:bodyPr/>
          <a:lstStyle/>
          <a:p>
            <a:pPr>
              <a:lnSpc>
                <a:spcPct val="90000"/>
              </a:lnSpc>
              <a:buFont typeface="Wingdings" pitchFamily="2" charset="2"/>
              <a:buChar char="v"/>
            </a:pPr>
            <a:r>
              <a:rPr lang="en-US" sz="2800" dirty="0"/>
              <a:t>The </a:t>
            </a:r>
            <a:r>
              <a:rPr lang="en-US" sz="2800" dirty="0" err="1"/>
              <a:t>Ayurveda</a:t>
            </a:r>
            <a:r>
              <a:rPr lang="en-US" sz="2800" dirty="0"/>
              <a:t> is composed of 3 DOSAS and 5 ELEMENTS.</a:t>
            </a:r>
          </a:p>
          <a:p>
            <a:pPr>
              <a:lnSpc>
                <a:spcPct val="90000"/>
              </a:lnSpc>
              <a:buFont typeface="Wingdings" pitchFamily="2" charset="2"/>
              <a:buChar char="v"/>
            </a:pPr>
            <a:r>
              <a:rPr lang="en-US" sz="2800" dirty="0"/>
              <a:t>That 5 elements are </a:t>
            </a:r>
            <a:r>
              <a:rPr lang="en-US" sz="2800" dirty="0" err="1"/>
              <a:t>Jala</a:t>
            </a:r>
            <a:r>
              <a:rPr lang="en-US" sz="2800" dirty="0"/>
              <a:t> (water), Agni (fire), </a:t>
            </a:r>
            <a:r>
              <a:rPr lang="en-US" sz="2800" dirty="0" err="1"/>
              <a:t>Vayu</a:t>
            </a:r>
            <a:r>
              <a:rPr lang="en-US" sz="2800" dirty="0"/>
              <a:t> (air), </a:t>
            </a:r>
            <a:r>
              <a:rPr lang="en-US" sz="2800" dirty="0" err="1"/>
              <a:t>Akasha</a:t>
            </a:r>
            <a:r>
              <a:rPr lang="en-US" sz="2800" dirty="0"/>
              <a:t> (sky), </a:t>
            </a:r>
            <a:r>
              <a:rPr lang="en-US" sz="2800" dirty="0" err="1"/>
              <a:t>Prithivi</a:t>
            </a:r>
            <a:r>
              <a:rPr lang="en-US" sz="2800" dirty="0"/>
              <a:t> (earth) which compose the universe, including human body.</a:t>
            </a:r>
          </a:p>
          <a:p>
            <a:pPr>
              <a:lnSpc>
                <a:spcPct val="90000"/>
              </a:lnSpc>
              <a:buFont typeface="Wingdings" pitchFamily="2" charset="2"/>
              <a:buChar char="v"/>
            </a:pPr>
            <a:r>
              <a:rPr lang="en-US" sz="2800" dirty="0"/>
              <a:t>A.T. </a:t>
            </a:r>
            <a:r>
              <a:rPr lang="en-US" sz="2800" dirty="0" err="1"/>
              <a:t>ayurveda</a:t>
            </a:r>
            <a:r>
              <a:rPr lang="en-US" sz="2800" dirty="0"/>
              <a:t> </a:t>
            </a:r>
            <a:r>
              <a:rPr lang="en-US" sz="2800" dirty="0" err="1"/>
              <a:t>Chyleorplasma</a:t>
            </a:r>
            <a:r>
              <a:rPr lang="en-US" sz="2800" dirty="0"/>
              <a:t> (rasa </a:t>
            </a:r>
            <a:r>
              <a:rPr lang="en-US" sz="2800" dirty="0" err="1"/>
              <a:t>dhatu</a:t>
            </a:r>
            <a:r>
              <a:rPr lang="en-US" sz="2800" dirty="0"/>
              <a:t>), Blood (</a:t>
            </a:r>
            <a:r>
              <a:rPr lang="en-US" sz="2800" dirty="0" err="1"/>
              <a:t>rakta</a:t>
            </a:r>
            <a:r>
              <a:rPr lang="en-US" sz="2800" dirty="0"/>
              <a:t> </a:t>
            </a:r>
            <a:r>
              <a:rPr lang="en-US" sz="2800" dirty="0" err="1"/>
              <a:t>dhatu</a:t>
            </a:r>
            <a:r>
              <a:rPr lang="en-US" sz="2800" dirty="0"/>
              <a:t>), Flesh (</a:t>
            </a:r>
            <a:r>
              <a:rPr lang="en-US" sz="2800" dirty="0" err="1"/>
              <a:t>masa</a:t>
            </a:r>
            <a:r>
              <a:rPr lang="en-US" sz="2800" dirty="0"/>
              <a:t> </a:t>
            </a:r>
            <a:r>
              <a:rPr lang="en-US" sz="2800" dirty="0" err="1"/>
              <a:t>dhatu</a:t>
            </a:r>
            <a:r>
              <a:rPr lang="en-US" sz="2800" dirty="0"/>
              <a:t>), Fat (</a:t>
            </a:r>
            <a:r>
              <a:rPr lang="en-US" sz="2800" dirty="0" err="1"/>
              <a:t>medha</a:t>
            </a:r>
            <a:r>
              <a:rPr lang="en-US" sz="2800" dirty="0"/>
              <a:t> </a:t>
            </a:r>
            <a:r>
              <a:rPr lang="en-US" sz="2800" dirty="0" err="1"/>
              <a:t>dhatu</a:t>
            </a:r>
            <a:r>
              <a:rPr lang="en-US" sz="2800" dirty="0"/>
              <a:t>), Bone (</a:t>
            </a:r>
            <a:r>
              <a:rPr lang="en-US" sz="2800" dirty="0" err="1"/>
              <a:t>asthi</a:t>
            </a:r>
            <a:r>
              <a:rPr lang="en-US" sz="2800" dirty="0"/>
              <a:t> </a:t>
            </a:r>
            <a:r>
              <a:rPr lang="en-US" sz="2800" dirty="0" err="1"/>
              <a:t>dhatu</a:t>
            </a:r>
            <a:r>
              <a:rPr lang="en-US" sz="2800" dirty="0"/>
              <a:t>), Marrow (</a:t>
            </a:r>
            <a:r>
              <a:rPr lang="en-US" sz="2800" dirty="0" err="1"/>
              <a:t>majja</a:t>
            </a:r>
            <a:r>
              <a:rPr lang="en-US" sz="2800" dirty="0"/>
              <a:t> </a:t>
            </a:r>
            <a:r>
              <a:rPr lang="en-US" sz="2800" dirty="0" err="1"/>
              <a:t>dhatu</a:t>
            </a:r>
            <a:r>
              <a:rPr lang="en-US" sz="2800" dirty="0"/>
              <a:t>) &amp; Semen or female reproductive tissue (</a:t>
            </a:r>
            <a:r>
              <a:rPr lang="en-US" sz="2800" dirty="0" err="1"/>
              <a:t>sukra</a:t>
            </a:r>
            <a:r>
              <a:rPr lang="en-US" sz="2800" dirty="0"/>
              <a:t> </a:t>
            </a:r>
            <a:r>
              <a:rPr lang="en-US" sz="2800" dirty="0" err="1"/>
              <a:t>dhatu</a:t>
            </a:r>
            <a:r>
              <a:rPr lang="en-US" sz="2800" dirty="0"/>
              <a:t>) are  held to be the seven primary </a:t>
            </a:r>
            <a:r>
              <a:rPr lang="en-US" sz="2800" dirty="0" err="1"/>
              <a:t>constitutient</a:t>
            </a:r>
            <a:r>
              <a:rPr lang="en-US" sz="2800" dirty="0"/>
              <a:t> element – </a:t>
            </a:r>
            <a:r>
              <a:rPr lang="en-US" sz="2800" dirty="0" err="1"/>
              <a:t>Sapta</a:t>
            </a:r>
            <a:r>
              <a:rPr lang="en-US" sz="2800" dirty="0"/>
              <a:t> </a:t>
            </a:r>
            <a:r>
              <a:rPr lang="en-US" sz="2800" dirty="0" err="1"/>
              <a:t>Dhatu</a:t>
            </a:r>
            <a:r>
              <a:rPr lang="en-US" sz="2800" dirty="0"/>
              <a:t> of the body</a:t>
            </a:r>
          </a:p>
        </p:txBody>
      </p:sp>
      <p:pic>
        <p:nvPicPr>
          <p:cNvPr id="11273" name="Picture 9"/>
          <p:cNvPicPr>
            <a:picLocks noChangeAspect="1" noChangeArrowheads="1"/>
          </p:cNvPicPr>
          <p:nvPr/>
        </p:nvPicPr>
        <p:blipFill>
          <a:blip r:embed="rId4"/>
          <a:srcRect/>
          <a:stretch>
            <a:fillRect/>
          </a:stretch>
        </p:blipFill>
        <p:spPr bwMode="auto">
          <a:xfrm>
            <a:off x="6629400" y="0"/>
            <a:ext cx="2514600" cy="1600199"/>
          </a:xfrm>
          <a:prstGeom prst="rect">
            <a:avLst/>
          </a:prstGeom>
          <a:noFill/>
          <a:ln w="9525">
            <a:noFill/>
            <a:miter lim="800000"/>
            <a:headEnd/>
            <a:tailEnd/>
          </a:ln>
          <a:effectLst/>
        </p:spPr>
      </p:pic>
      <p:pic>
        <p:nvPicPr>
          <p:cNvPr id="11276" name="Picture 12"/>
          <p:cNvPicPr>
            <a:picLocks noChangeAspect="1" noChangeArrowheads="1"/>
          </p:cNvPicPr>
          <p:nvPr/>
        </p:nvPicPr>
        <p:blipFill>
          <a:blip r:embed="rId5"/>
          <a:srcRect/>
          <a:stretch>
            <a:fillRect/>
          </a:stretch>
        </p:blipFill>
        <p:spPr bwMode="auto">
          <a:xfrm>
            <a:off x="0" y="1"/>
            <a:ext cx="2590800" cy="1676400"/>
          </a:xfrm>
          <a:prstGeom prst="rect">
            <a:avLst/>
          </a:prstGeom>
          <a:noFill/>
          <a:ln w="9525">
            <a:noFill/>
            <a:miter lim="800000"/>
            <a:headEnd/>
            <a:tailEnd/>
          </a:ln>
          <a:effectLst/>
        </p:spPr>
      </p:pic>
    </p:spTree>
  </p:cSld>
  <p:clrMapOvr>
    <a:masterClrMapping/>
  </p:clrMapOvr>
  <p:transition spd="med">
    <p:fade thruBlk="1"/>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endParaRPr lang="en-US"/>
          </a:p>
        </p:txBody>
      </p:sp>
      <p:pic>
        <p:nvPicPr>
          <p:cNvPr id="12292" name="Picture 4" descr="26"/>
          <p:cNvPicPr>
            <a:picLocks noChangeAspect="1" noChangeArrowheads="1"/>
          </p:cNvPicPr>
          <p:nvPr/>
        </p:nvPicPr>
        <p:blipFill>
          <a:blip r:embed="rId4"/>
          <a:srcRect/>
          <a:stretch>
            <a:fillRect/>
          </a:stretch>
        </p:blipFill>
        <p:spPr bwMode="auto">
          <a:xfrm>
            <a:off x="0" y="0"/>
            <a:ext cx="9144000" cy="6934200"/>
          </a:xfrm>
          <a:prstGeom prst="rect">
            <a:avLst/>
          </a:prstGeom>
          <a:noFill/>
        </p:spPr>
      </p:pic>
      <p:pic>
        <p:nvPicPr>
          <p:cNvPr id="12293" name="Picture 5"/>
          <p:cNvPicPr>
            <a:picLocks noChangeAspect="1" noChangeArrowheads="1"/>
          </p:cNvPicPr>
          <p:nvPr/>
        </p:nvPicPr>
        <p:blipFill>
          <a:blip r:embed="rId5"/>
          <a:srcRect/>
          <a:stretch>
            <a:fillRect/>
          </a:stretch>
        </p:blipFill>
        <p:spPr bwMode="auto">
          <a:xfrm>
            <a:off x="0" y="1219200"/>
            <a:ext cx="9144000" cy="5638800"/>
          </a:xfrm>
          <a:prstGeom prst="rect">
            <a:avLst/>
          </a:prstGeom>
          <a:noFill/>
          <a:ln w="9525">
            <a:noFill/>
            <a:miter lim="800000"/>
            <a:headEnd/>
            <a:tailEnd/>
          </a:ln>
          <a:effectLst/>
        </p:spPr>
      </p:pic>
      <p:sp>
        <p:nvSpPr>
          <p:cNvPr id="12294" name="Text Box 6"/>
          <p:cNvSpPr txBox="1">
            <a:spLocks noChangeArrowheads="1"/>
          </p:cNvSpPr>
          <p:nvPr/>
        </p:nvSpPr>
        <p:spPr bwMode="auto">
          <a:xfrm>
            <a:off x="533400" y="457200"/>
            <a:ext cx="7848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2295" name="Text Box 7"/>
          <p:cNvSpPr txBox="1">
            <a:spLocks noChangeArrowheads="1"/>
          </p:cNvSpPr>
          <p:nvPr/>
        </p:nvSpPr>
        <p:spPr bwMode="auto">
          <a:xfrm>
            <a:off x="152400" y="381000"/>
            <a:ext cx="8686800" cy="641350"/>
          </a:xfrm>
          <a:prstGeom prst="rect">
            <a:avLst/>
          </a:prstGeom>
          <a:noFill/>
          <a:ln w="9525">
            <a:noFill/>
            <a:miter lim="800000"/>
            <a:headEnd/>
            <a:tailEnd/>
          </a:ln>
          <a:effectLst/>
        </p:spPr>
        <p:txBody>
          <a:bodyPr>
            <a:spAutoFit/>
          </a:bodyPr>
          <a:lstStyle/>
          <a:p>
            <a:pPr>
              <a:spcBef>
                <a:spcPct val="50000"/>
              </a:spcBef>
            </a:pPr>
            <a:r>
              <a:rPr lang="en-US" dirty="0">
                <a:solidFill>
                  <a:schemeClr val="bg1">
                    <a:lumMod val="60000"/>
                    <a:lumOff val="40000"/>
                  </a:schemeClr>
                </a:solidFill>
                <a:latin typeface="Cooper Black" pitchFamily="18" charset="0"/>
              </a:rPr>
              <a:t>THE THREE DOSHAS AND FIVE ELEMENTS FROM WHICH AYURVEDA IS COMPOSED</a:t>
            </a:r>
          </a:p>
        </p:txBody>
      </p:sp>
    </p:spTree>
  </p:cSld>
  <p:clrMapOvr>
    <a:masterClrMapping/>
  </p:clrMapOvr>
  <p:transition spd="med">
    <p:fade thruBlk="1"/>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6" name="Picture 4"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13317" name="Rectangle 5"/>
          <p:cNvSpPr>
            <a:spLocks noChangeArrowheads="1"/>
          </p:cNvSpPr>
          <p:nvPr/>
        </p:nvSpPr>
        <p:spPr bwMode="auto">
          <a:xfrm>
            <a:off x="685800" y="228600"/>
            <a:ext cx="7696200" cy="3081338"/>
          </a:xfrm>
          <a:prstGeom prst="rect">
            <a:avLst/>
          </a:prstGeom>
          <a:noFill/>
          <a:ln w="9525">
            <a:noFill/>
            <a:miter lim="800000"/>
            <a:headEnd/>
            <a:tailEnd/>
          </a:ln>
          <a:effectLst/>
        </p:spPr>
        <p:txBody>
          <a:bodyPr anchor="ctr">
            <a:spAutoFit/>
          </a:bodyPr>
          <a:lstStyle/>
          <a:p>
            <a:pPr>
              <a:buFont typeface="Wingdings" pitchFamily="2" charset="2"/>
              <a:buChar char="v"/>
            </a:pPr>
            <a:r>
              <a:rPr lang="en-US" sz="2800" dirty="0" err="1">
                <a:solidFill>
                  <a:srgbClr val="FFFF00"/>
                </a:solidFill>
              </a:rPr>
              <a:t>Ayurvedic</a:t>
            </a:r>
            <a:r>
              <a:rPr lang="en-US" sz="2800" dirty="0">
                <a:solidFill>
                  <a:srgbClr val="FFFF00"/>
                </a:solidFill>
              </a:rPr>
              <a:t> literature deals elaborately with measures of healthful living during the entire span of life and its various phases. </a:t>
            </a:r>
          </a:p>
          <a:p>
            <a:pPr>
              <a:buFont typeface="Wingdings" pitchFamily="2" charset="2"/>
              <a:buChar char="v"/>
            </a:pPr>
            <a:r>
              <a:rPr lang="en-US" sz="2800" dirty="0" err="1">
                <a:solidFill>
                  <a:srgbClr val="FFFF00"/>
                </a:solidFill>
              </a:rPr>
              <a:t>Ayurveda</a:t>
            </a:r>
            <a:r>
              <a:rPr lang="en-US" sz="2800" dirty="0">
                <a:solidFill>
                  <a:srgbClr val="FFFF00"/>
                </a:solidFill>
              </a:rPr>
              <a:t> stresses a balance of three elemental energies or </a:t>
            </a:r>
            <a:r>
              <a:rPr lang="en-US" sz="2800" dirty="0">
                <a:solidFill>
                  <a:srgbClr val="FFFF00"/>
                </a:solidFill>
                <a:hlinkClick r:id="rId4" tooltip="Humorism"/>
              </a:rPr>
              <a:t>humors</a:t>
            </a:r>
            <a:r>
              <a:rPr lang="en-US" sz="2800" dirty="0">
                <a:solidFill>
                  <a:srgbClr val="FFFF00"/>
                </a:solidFill>
              </a:rPr>
              <a:t>: </a:t>
            </a:r>
            <a:r>
              <a:rPr lang="en-US" sz="2800" i="1" dirty="0" err="1">
                <a:solidFill>
                  <a:srgbClr val="FFFF00"/>
                </a:solidFill>
                <a:hlinkClick r:id="rId5" tooltip="Vāyu"/>
              </a:rPr>
              <a:t>vāta</a:t>
            </a:r>
            <a:r>
              <a:rPr lang="en-US" sz="2800" dirty="0">
                <a:solidFill>
                  <a:srgbClr val="FFFF00"/>
                </a:solidFill>
              </a:rPr>
              <a:t> (air &amp; space – "wind"), </a:t>
            </a:r>
            <a:r>
              <a:rPr lang="en-US" sz="2800" i="1" dirty="0" err="1">
                <a:solidFill>
                  <a:srgbClr val="FFFF00"/>
                </a:solidFill>
              </a:rPr>
              <a:t>pitta</a:t>
            </a:r>
            <a:r>
              <a:rPr lang="en-US" sz="2800" dirty="0">
                <a:solidFill>
                  <a:srgbClr val="FFFF00"/>
                </a:solidFill>
              </a:rPr>
              <a:t> (fire &amp; water – "bile") and </a:t>
            </a:r>
            <a:r>
              <a:rPr lang="en-US" sz="2800" i="1" dirty="0" err="1">
                <a:solidFill>
                  <a:srgbClr val="FFFF00"/>
                </a:solidFill>
              </a:rPr>
              <a:t>kapha</a:t>
            </a:r>
            <a:r>
              <a:rPr lang="en-US" sz="2800" dirty="0">
                <a:solidFill>
                  <a:srgbClr val="FFFF00"/>
                </a:solidFill>
              </a:rPr>
              <a:t> (water &amp; earth – "phlegm"). </a:t>
            </a:r>
          </a:p>
        </p:txBody>
      </p:sp>
      <p:sp>
        <p:nvSpPr>
          <p:cNvPr id="13318" name="Rectangle 6"/>
          <p:cNvSpPr>
            <a:spLocks noChangeArrowheads="1"/>
          </p:cNvSpPr>
          <p:nvPr/>
        </p:nvSpPr>
        <p:spPr bwMode="auto">
          <a:xfrm>
            <a:off x="762000" y="3352800"/>
            <a:ext cx="7315200" cy="3081338"/>
          </a:xfrm>
          <a:prstGeom prst="rect">
            <a:avLst/>
          </a:prstGeom>
          <a:noFill/>
          <a:ln w="9525">
            <a:noFill/>
            <a:miter lim="800000"/>
            <a:headEnd/>
            <a:tailEnd/>
          </a:ln>
          <a:effectLst/>
        </p:spPr>
        <p:txBody>
          <a:bodyPr anchor="ctr">
            <a:spAutoFit/>
          </a:bodyPr>
          <a:lstStyle/>
          <a:p>
            <a:pPr>
              <a:buFont typeface="Wingdings" pitchFamily="2" charset="2"/>
              <a:buChar char="v"/>
            </a:pPr>
            <a:r>
              <a:rPr lang="en-US" sz="2800" dirty="0">
                <a:solidFill>
                  <a:srgbClr val="FF0000"/>
                </a:solidFill>
              </a:rPr>
              <a:t>According to </a:t>
            </a:r>
            <a:r>
              <a:rPr lang="en-US" sz="2800" dirty="0" err="1">
                <a:solidFill>
                  <a:srgbClr val="FF0000"/>
                </a:solidFill>
              </a:rPr>
              <a:t>ayurvedic</a:t>
            </a:r>
            <a:r>
              <a:rPr lang="en-US" sz="2800" dirty="0">
                <a:solidFill>
                  <a:srgbClr val="FF0000"/>
                </a:solidFill>
              </a:rPr>
              <a:t> medical theory, these three substances — </a:t>
            </a:r>
            <a:r>
              <a:rPr lang="en-US" sz="2800" i="1" dirty="0" err="1">
                <a:solidFill>
                  <a:srgbClr val="FF0000"/>
                </a:solidFill>
              </a:rPr>
              <a:t>doṣa</a:t>
            </a:r>
            <a:r>
              <a:rPr lang="en-US" sz="2800" dirty="0" err="1">
                <a:solidFill>
                  <a:srgbClr val="FF0000"/>
                </a:solidFill>
              </a:rPr>
              <a:t>s</a:t>
            </a:r>
            <a:r>
              <a:rPr lang="en-US" sz="2800" dirty="0">
                <a:solidFill>
                  <a:srgbClr val="FF0000"/>
                </a:solidFill>
              </a:rPr>
              <a:t> (literally that which deteriorates)—are important for health, because when they exist in equal quantities, the body will be healthy, and when they are not in equal amounts, the body will be unhealthy in various ways. </a:t>
            </a:r>
          </a:p>
        </p:txBody>
      </p:sp>
    </p:spTree>
  </p:cSld>
  <p:clrMapOvr>
    <a:masterClrMapping/>
  </p:clrMapOvr>
  <p:transition spd="med">
    <p:fade thruBlk="1"/>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type="body" idx="1"/>
          </p:nvPr>
        </p:nvSpPr>
        <p:spPr/>
        <p:txBody>
          <a:bodyPr/>
          <a:lstStyle/>
          <a:p>
            <a:endParaRPr lang="en-US"/>
          </a:p>
        </p:txBody>
      </p:sp>
      <p:pic>
        <p:nvPicPr>
          <p:cNvPr id="14340" name="Picture 4" descr="26"/>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14341" name="Rectangle 5"/>
          <p:cNvSpPr>
            <a:spLocks noChangeArrowheads="1"/>
          </p:cNvSpPr>
          <p:nvPr/>
        </p:nvSpPr>
        <p:spPr bwMode="auto">
          <a:xfrm>
            <a:off x="609600" y="381000"/>
            <a:ext cx="8001000" cy="3935413"/>
          </a:xfrm>
          <a:prstGeom prst="rect">
            <a:avLst/>
          </a:prstGeom>
          <a:noFill/>
          <a:ln w="9525">
            <a:noFill/>
            <a:miter lim="800000"/>
            <a:headEnd/>
            <a:tailEnd/>
          </a:ln>
          <a:effectLst/>
        </p:spPr>
        <p:txBody>
          <a:bodyPr anchor="ctr">
            <a:spAutoFit/>
          </a:bodyPr>
          <a:lstStyle/>
          <a:p>
            <a:pPr>
              <a:buFont typeface="Wingdings" pitchFamily="2" charset="2"/>
              <a:buChar char="v"/>
            </a:pPr>
            <a:r>
              <a:rPr lang="en-US" sz="2800" dirty="0"/>
              <a:t>In </a:t>
            </a:r>
            <a:r>
              <a:rPr lang="en-US" sz="2800" dirty="0" err="1"/>
              <a:t>ayurveda</a:t>
            </a:r>
            <a:r>
              <a:rPr lang="en-US" sz="2800" dirty="0"/>
              <a:t>, unlike the </a:t>
            </a:r>
            <a:r>
              <a:rPr lang="en-US" sz="2800" dirty="0" err="1"/>
              <a:t>Sāṅkhya</a:t>
            </a:r>
            <a:r>
              <a:rPr lang="en-US" sz="2800" dirty="0"/>
              <a:t> philosophical system, there are 20 fundamental qualities, </a:t>
            </a:r>
            <a:r>
              <a:rPr lang="en-US" sz="2800" i="1" dirty="0" err="1"/>
              <a:t>guṇa</a:t>
            </a:r>
            <a:r>
              <a:rPr lang="en-US" sz="2800" dirty="0"/>
              <a:t> (qualities) inherent in all substances. </a:t>
            </a:r>
          </a:p>
          <a:p>
            <a:pPr>
              <a:buFont typeface="Wingdings" pitchFamily="2" charset="2"/>
              <a:buChar char="v"/>
            </a:pPr>
            <a:r>
              <a:rPr lang="en-US" sz="2800" dirty="0"/>
              <a:t>Surgery and surgical instruments were employed from a very early period, </a:t>
            </a:r>
            <a:r>
              <a:rPr lang="en-US" sz="2800" dirty="0" err="1"/>
              <a:t>Ayurvedic</a:t>
            </a:r>
            <a:r>
              <a:rPr lang="en-US" sz="2800" dirty="0"/>
              <a:t> theory asserts that building a healthy </a:t>
            </a:r>
            <a:r>
              <a:rPr lang="en-US" sz="2800" dirty="0">
                <a:hlinkClick r:id="rId4" tooltip="Metabolism"/>
              </a:rPr>
              <a:t>metabolic system</a:t>
            </a:r>
            <a:r>
              <a:rPr lang="en-US" sz="2800" dirty="0"/>
              <a:t>, attaining good </a:t>
            </a:r>
            <a:r>
              <a:rPr lang="en-US" sz="2800" dirty="0">
                <a:hlinkClick r:id="rId5" tooltip="Digestion"/>
              </a:rPr>
              <a:t>digestion</a:t>
            </a:r>
            <a:r>
              <a:rPr lang="en-US" sz="2800" dirty="0"/>
              <a:t>, and proper </a:t>
            </a:r>
            <a:r>
              <a:rPr lang="en-US" sz="2800" dirty="0">
                <a:hlinkClick r:id="rId6" tooltip="Excretion"/>
              </a:rPr>
              <a:t>excretion</a:t>
            </a:r>
            <a:r>
              <a:rPr lang="en-US" sz="2800" dirty="0"/>
              <a:t> leads to vitality.</a:t>
            </a:r>
            <a:r>
              <a:rPr lang="en-US" sz="2800" dirty="0">
                <a:hlinkClick r:id="rId7"/>
              </a:rPr>
              <a:t>[9]</a:t>
            </a:r>
            <a:r>
              <a:rPr lang="en-US" sz="2800" dirty="0"/>
              <a:t> </a:t>
            </a:r>
            <a:r>
              <a:rPr lang="en-US" sz="2800" dirty="0" err="1"/>
              <a:t>Ayurveda</a:t>
            </a:r>
            <a:r>
              <a:rPr lang="en-US" sz="2800" dirty="0"/>
              <a:t> also focuses </a:t>
            </a:r>
            <a:r>
              <a:rPr lang="en-US" sz="2800" dirty="0">
                <a:solidFill>
                  <a:srgbClr val="00B0F0"/>
                </a:solidFill>
              </a:rPr>
              <a:t>on exercise</a:t>
            </a:r>
            <a:r>
              <a:rPr lang="en-US" sz="2800" dirty="0"/>
              <a:t>, </a:t>
            </a:r>
            <a:r>
              <a:rPr lang="en-US" sz="2800" dirty="0">
                <a:hlinkClick r:id="rId8" tooltip="Yoga"/>
              </a:rPr>
              <a:t>yoga</a:t>
            </a:r>
            <a:r>
              <a:rPr lang="en-US" sz="2800" dirty="0"/>
              <a:t>, </a:t>
            </a:r>
            <a:r>
              <a:rPr lang="en-US" sz="2800" dirty="0">
                <a:hlinkClick r:id="rId9" tooltip="Meditation"/>
              </a:rPr>
              <a:t>meditation</a:t>
            </a:r>
            <a:r>
              <a:rPr lang="en-US" sz="2800" dirty="0"/>
              <a:t>, and </a:t>
            </a:r>
            <a:r>
              <a:rPr lang="en-US" sz="2800" dirty="0">
                <a:hlinkClick r:id="rId10" tooltip="Massage"/>
              </a:rPr>
              <a:t>massage</a:t>
            </a:r>
            <a:r>
              <a:rPr lang="en-US" sz="2800" dirty="0"/>
              <a:t>.</a:t>
            </a:r>
          </a:p>
        </p:txBody>
      </p:sp>
      <p:sp>
        <p:nvSpPr>
          <p:cNvPr id="14342" name="Rectangle 6"/>
          <p:cNvSpPr>
            <a:spLocks noChangeArrowheads="1"/>
          </p:cNvSpPr>
          <p:nvPr/>
        </p:nvSpPr>
        <p:spPr bwMode="auto">
          <a:xfrm>
            <a:off x="685800" y="4556125"/>
            <a:ext cx="8153400" cy="1373188"/>
          </a:xfrm>
          <a:prstGeom prst="rect">
            <a:avLst/>
          </a:prstGeom>
          <a:noFill/>
          <a:ln w="9525">
            <a:noFill/>
            <a:miter lim="800000"/>
            <a:headEnd/>
            <a:tailEnd/>
          </a:ln>
          <a:effectLst/>
        </p:spPr>
        <p:txBody>
          <a:bodyPr anchor="ctr">
            <a:spAutoFit/>
          </a:bodyPr>
          <a:lstStyle/>
          <a:p>
            <a:pPr>
              <a:buFont typeface="Wingdings" pitchFamily="2" charset="2"/>
              <a:buChar char="v"/>
            </a:pPr>
            <a:r>
              <a:rPr lang="en-US" sz="2800"/>
              <a:t>The practice of </a:t>
            </a:r>
            <a:r>
              <a:rPr lang="en-US" sz="2800" i="1">
                <a:hlinkClick r:id="rId11" tooltip="Pañcakarma (page does not exist)"/>
              </a:rPr>
              <a:t>pañcakarma</a:t>
            </a:r>
            <a:r>
              <a:rPr lang="en-US" sz="2800"/>
              <a:t> is a therapeutic regime of purgation, sweating and massage that aims at eliminating toxic elements from the body</a:t>
            </a:r>
            <a:r>
              <a:rPr lang="en-US"/>
              <a:t>.</a:t>
            </a:r>
          </a:p>
        </p:txBody>
      </p:sp>
    </p:spTree>
  </p:cSld>
  <p:clrMapOvr>
    <a:masterClrMapping/>
  </p:clrMapOvr>
  <p:transition spd="med">
    <p:fade thruBlk="1"/>
    <p:sndAc>
      <p:stSnd>
        <p:snd r:embed="rId2" name="camera.wav"/>
      </p:stSnd>
    </p:sndAc>
  </p:transition>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678</TotalTime>
  <Words>1844</Words>
  <Application>Microsoft Office PowerPoint</Application>
  <PresentationFormat>On-screen Show (4:3)</PresentationFormat>
  <Paragraphs>114</Paragraphs>
  <Slides>29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Algerian</vt:lpstr>
      <vt:lpstr>Arial</vt:lpstr>
      <vt:lpstr>Arial Unicode MS</vt:lpstr>
      <vt:lpstr>Cooper Black</vt:lpstr>
      <vt:lpstr>Franklin Gothic Book</vt:lpstr>
      <vt:lpstr>Impact</vt:lpstr>
      <vt:lpstr>Old English Text MT</vt:lpstr>
      <vt:lpstr>Stencil</vt:lpstr>
      <vt:lpstr>Times New Roman</vt:lpstr>
      <vt:lpstr>Viner Hand ITC</vt:lpstr>
      <vt:lpstr>Wingdings</vt:lpstr>
      <vt:lpstr>Maple</vt:lpstr>
      <vt:lpstr>PowerPoint Presentation</vt:lpstr>
      <vt:lpstr>PowerPoint Presentation</vt:lpstr>
      <vt:lpstr>PowerPoint Presentation</vt:lpstr>
      <vt:lpstr>PowerPoint Presentation</vt:lpstr>
      <vt:lpstr>INTRODUCTION</vt:lpstr>
      <vt:lpstr>COMPOSITION OF AYURVEDA</vt:lpstr>
      <vt:lpstr>PowerPoint Presentation</vt:lpstr>
      <vt:lpstr>PowerPoint Presentation</vt:lpstr>
      <vt:lpstr>PowerPoint Presentation</vt:lpstr>
      <vt:lpstr>PowerPoint Presentation</vt:lpstr>
      <vt:lpstr>PowerPoint Presentation</vt:lpstr>
      <vt:lpstr>PowerPoint Presentation</vt:lpstr>
      <vt:lpstr>THE TOP AYURVEDIC INSTITUTIONS IN  INDIA</vt:lpstr>
      <vt:lpstr>COMPANIES DEALING WITH AYURVEDA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AMLAN</dc:creator>
  <cp:lastModifiedBy>OWNER</cp:lastModifiedBy>
  <cp:revision>64</cp:revision>
  <dcterms:created xsi:type="dcterms:W3CDTF">2011-08-21T12:02:14Z</dcterms:created>
  <dcterms:modified xsi:type="dcterms:W3CDTF">2025-01-20T16:14:51Z</dcterms:modified>
</cp:coreProperties>
</file>